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788" r:id="rId2"/>
  </p:sldMasterIdLst>
  <p:notesMasterIdLst>
    <p:notesMasterId r:id="rId44"/>
  </p:notesMasterIdLst>
  <p:handoutMasterIdLst>
    <p:handoutMasterId r:id="rId45"/>
  </p:handoutMasterIdLst>
  <p:sldIdLst>
    <p:sldId id="288" r:id="rId3"/>
    <p:sldId id="777" r:id="rId4"/>
    <p:sldId id="776" r:id="rId5"/>
    <p:sldId id="790" r:id="rId6"/>
    <p:sldId id="781" r:id="rId7"/>
    <p:sldId id="791" r:id="rId8"/>
    <p:sldId id="782" r:id="rId9"/>
    <p:sldId id="273" r:id="rId10"/>
    <p:sldId id="796" r:id="rId11"/>
    <p:sldId id="794" r:id="rId12"/>
    <p:sldId id="783" r:id="rId13"/>
    <p:sldId id="793" r:id="rId14"/>
    <p:sldId id="784" r:id="rId15"/>
    <p:sldId id="785" r:id="rId16"/>
    <p:sldId id="276" r:id="rId17"/>
    <p:sldId id="797" r:id="rId18"/>
    <p:sldId id="798" r:id="rId19"/>
    <p:sldId id="787" r:id="rId20"/>
    <p:sldId id="788" r:id="rId21"/>
    <p:sldId id="800" r:id="rId22"/>
    <p:sldId id="369" r:id="rId23"/>
    <p:sldId id="375" r:id="rId24"/>
    <p:sldId id="376" r:id="rId25"/>
    <p:sldId id="336" r:id="rId26"/>
    <p:sldId id="799" r:id="rId27"/>
    <p:sldId id="370" r:id="rId28"/>
    <p:sldId id="377" r:id="rId29"/>
    <p:sldId id="371" r:id="rId30"/>
    <p:sldId id="802" r:id="rId31"/>
    <p:sldId id="279" r:id="rId32"/>
    <p:sldId id="265" r:id="rId33"/>
    <p:sldId id="267" r:id="rId34"/>
    <p:sldId id="269" r:id="rId35"/>
    <p:sldId id="270" r:id="rId36"/>
    <p:sldId id="271" r:id="rId37"/>
    <p:sldId id="385" r:id="rId38"/>
    <p:sldId id="386" r:id="rId39"/>
    <p:sldId id="260" r:id="rId40"/>
    <p:sldId id="277" r:id="rId41"/>
    <p:sldId id="382" r:id="rId42"/>
    <p:sldId id="275" r:id="rId43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2433"/>
    <a:srgbClr val="000066"/>
    <a:srgbClr val="1F004C"/>
    <a:srgbClr val="000000"/>
    <a:srgbClr val="2E6878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77319"/>
  </p:normalViewPr>
  <p:slideViewPr>
    <p:cSldViewPr>
      <p:cViewPr varScale="1">
        <p:scale>
          <a:sx n="85" d="100"/>
          <a:sy n="85" d="100"/>
        </p:scale>
        <p:origin x="2400" y="60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968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0990B62-9FC4-744F-98C3-8F0C005D40D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75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3D7133E-6030-7549-AC1C-4D0DD27E2A3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2150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258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REGOLARE. Persi</a:t>
            </a:r>
            <a:r>
              <a:rPr lang="it-IT" baseline="0" dirty="0"/>
              <a:t> 42 Kg in 1 anno.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656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4:Sottoposta</a:t>
            </a:r>
            <a:r>
              <a:rPr lang="it-IT" baseline="0" dirty="0"/>
              <a:t> a sleeve 1 mese prima con perdita di 18 kg. Regolare la sacca gastrica con ectasia della regione antrale.</a:t>
            </a:r>
          </a:p>
          <a:p>
            <a:r>
              <a:rPr lang="it-IT" baseline="0" dirty="0"/>
              <a:t>5: ritardato svuotamento </a:t>
            </a:r>
            <a:r>
              <a:rPr lang="it-IT" baseline="0" dirty="0" err="1"/>
              <a:t>gastroduodenal</a:t>
            </a:r>
            <a:r>
              <a:rPr lang="it-IT" baseline="0" dirty="0"/>
              <a:t>, RGE dilatazione sacca gastrica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89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2 ANNI E mezzo</a:t>
            </a:r>
            <a:r>
              <a:rPr lang="it-IT" baseline="0" dirty="0"/>
              <a:t> prima sleeve con perdita di 16 kg, motivo </a:t>
            </a:r>
            <a:r>
              <a:rPr lang="it-IT" baseline="0" dirty="0" err="1"/>
              <a:t>dll’esame</a:t>
            </a:r>
            <a:r>
              <a:rPr lang="it-IT" baseline="0" dirty="0"/>
              <a:t> : peso in salita. Stomaco residuo dilatato in particolare al fondo. RGE.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464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063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bypass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primarily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satiety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small,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malabsorptive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by- pass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stapler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-cutter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create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staple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component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excluded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stomach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1).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25–50 cm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ligament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Treitz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Roux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alimentary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effer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brought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 end-to-end or, more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 end-to-side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gastrojejunal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short,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blind-ending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stump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(8).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gastrojejunal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location and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deliber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fashioned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small-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stoma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8–12 mm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emptying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facilitate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restrictive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biliopan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creatic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afferent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75–150 cm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gastrojejunostomy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common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channel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ileum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(8–10).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jejunojeju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side-to-side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stricture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739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easonable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estimate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motic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gastrojejunal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visualized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jejunum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aspect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steep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oblique or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visualize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(11). In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absence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obstruction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Roux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limb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opacified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beyond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jejunoje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junostomy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jejunojejunal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obstruction</a:t>
            </a:r>
            <a:r>
              <a:rPr lang="it-I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.—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bowel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obstruction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(SBO),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up to 5% of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adhesions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hernias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anterior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abdominal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hernias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strictures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jejunojejunal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anastomosis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rarely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intussusceptions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11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By-pass gastrico</a:t>
            </a:r>
          </a:p>
          <a:p>
            <a:r>
              <a:rPr lang="it-IT" dirty="0"/>
              <a:t>Esofago</a:t>
            </a:r>
            <a:r>
              <a:rPr lang="it-IT" baseline="0" dirty="0"/>
              <a:t> ipotonico. Regolare la tasca gastrica e l’anastomosi gastro digiunale TL. </a:t>
            </a:r>
            <a:r>
              <a:rPr lang="it-IT" baseline="0" dirty="0" err="1"/>
              <a:t>Digiunalizzazione</a:t>
            </a:r>
            <a:r>
              <a:rPr lang="it-IT" baseline="0" dirty="0"/>
              <a:t> dell’ileo pelvico.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313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b="1" baseline="0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Ringrazio i moderatori per l’introduzione</a:t>
            </a:r>
            <a:endParaRPr lang="it-IT" altLang="it-IT" dirty="0">
              <a:latin typeface="Arial" charset="0"/>
              <a:ea typeface="ＭＳ Ｐゴシック" charset="-128"/>
            </a:endParaRPr>
          </a:p>
          <a:p>
            <a:r>
              <a:rPr lang="it-IT" altLang="it-IT" b="1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Buongiorno</a:t>
            </a:r>
            <a:r>
              <a:rPr lang="it-IT" altLang="it-IT" b="1" baseline="0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 cari colleghi</a:t>
            </a: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7D9E43A-446A-A84B-ACAF-981671E3E503}" type="slidenum">
              <a:rPr lang="it-IT" altLang="it-IT" sz="1200">
                <a:solidFill>
                  <a:schemeClr val="tx1"/>
                </a:solidFill>
              </a:rPr>
              <a:pPr/>
              <a:t>20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77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</a:pPr>
            <a:r>
              <a:rPr lang="it-IT" altLang="it-IT" dirty="0">
                <a:latin typeface="Arial" charset="0"/>
                <a:ea typeface="ＭＳ Ｐゴシック" charset="-128"/>
              </a:rPr>
              <a:t>Tutti i paziente sono stati sottoposti a TC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mutlistrato</a:t>
            </a:r>
            <a:r>
              <a:rPr lang="it-IT" altLang="it-IT" dirty="0">
                <a:latin typeface="Arial" charset="0"/>
                <a:ea typeface="ＭＳ Ｐゴシック" charset="-128"/>
              </a:rPr>
              <a:t> con apparecchiatura a 64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detettori</a:t>
            </a:r>
            <a:r>
              <a:rPr lang="it-IT" altLang="it-IT" dirty="0">
                <a:latin typeface="Arial" charset="0"/>
                <a:ea typeface="ＭＳ Ｐゴシック" charset="-128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it-IT" altLang="it-IT" dirty="0">
                <a:latin typeface="Arial" charset="0"/>
                <a:ea typeface="ＭＳ Ｐゴシック" charset="-128"/>
              </a:rPr>
              <a:t>Non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sonostati</a:t>
            </a:r>
            <a:r>
              <a:rPr lang="it-IT" altLang="it-IT" dirty="0">
                <a:latin typeface="Arial" charset="0"/>
                <a:ea typeface="ＭＳ Ｐゴシック" charset="-128"/>
              </a:rPr>
              <a:t> somministrati né spasmolitici né mdc per via endovenosa.</a:t>
            </a:r>
          </a:p>
          <a:p>
            <a:pPr>
              <a:lnSpc>
                <a:spcPct val="120000"/>
              </a:lnSpc>
            </a:pPr>
            <a:r>
              <a:rPr lang="it-IT" altLang="it-IT" dirty="0">
                <a:latin typeface="Arial" charset="0"/>
                <a:ea typeface="ＭＳ Ｐゴシック" charset="-128"/>
              </a:rPr>
              <a:t>A tutti i pazienti è stata somministrata per via orale una sol. Di acqua e mezzo di contrasto iodato al 4%, da bere immediatamente prima dell’acquisizione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dlele</a:t>
            </a:r>
            <a:r>
              <a:rPr lang="it-IT" altLang="it-IT" dirty="0">
                <a:latin typeface="Arial" charset="0"/>
                <a:ea typeface="ＭＳ Ｐゴシック" charset="-128"/>
              </a:rPr>
              <a:t> immagini. </a:t>
            </a:r>
          </a:p>
          <a:p>
            <a:pPr>
              <a:lnSpc>
                <a:spcPct val="120000"/>
              </a:lnSpc>
            </a:pPr>
            <a:r>
              <a:rPr lang="it-IT" altLang="it-IT" dirty="0">
                <a:latin typeface="Arial" charset="0"/>
                <a:ea typeface="ＭＳ Ｐゴシック" charset="-128"/>
              </a:rPr>
              <a:t>Il paziente è stato fatto sdraiare sul lettino con l’ultimo sorso di soluzione in bocca e gli è stato chiesto di deglutirlo contemporaneamente all’inizio dell’</a:t>
            </a:r>
            <a:r>
              <a:rPr lang="it-IT" altLang="ja-JP" dirty="0" err="1">
                <a:latin typeface="Arial" charset="0"/>
                <a:ea typeface="ＭＳ Ｐゴシック" charset="-128"/>
              </a:rPr>
              <a:t>acquiszione</a:t>
            </a:r>
            <a:r>
              <a:rPr lang="it-IT" altLang="ja-JP" dirty="0">
                <a:latin typeface="Arial" charset="0"/>
                <a:ea typeface="ＭＳ Ｐゴシック" charset="-128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it-IT" altLang="it-IT" dirty="0">
                <a:latin typeface="Arial" charset="0"/>
                <a:ea typeface="ＭＳ Ｐゴシック" charset="-128"/>
              </a:rPr>
              <a:t>In tutti gli esami sono stati applicati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algritmi</a:t>
            </a:r>
            <a:r>
              <a:rPr lang="it-IT" altLang="it-IT" dirty="0">
                <a:latin typeface="Arial" charset="0"/>
                <a:ea typeface="ＭＳ Ｐゴシック" charset="-128"/>
              </a:rPr>
              <a:t> iterativi per ridurre la dose di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radioazioni</a:t>
            </a:r>
            <a:r>
              <a:rPr lang="it-IT" altLang="it-IT" dirty="0">
                <a:latin typeface="Arial" charset="0"/>
                <a:ea typeface="ＭＳ Ｐゴシック" charset="-128"/>
              </a:rPr>
              <a:t>.</a:t>
            </a:r>
          </a:p>
          <a:p>
            <a:endParaRPr lang="it-IT" altLang="it-IT" dirty="0">
              <a:latin typeface="Arial" charset="0"/>
              <a:ea typeface="ＭＳ Ｐゴシック" charset="-128"/>
            </a:endParaRPr>
          </a:p>
        </p:txBody>
      </p:sp>
      <p:sp>
        <p:nvSpPr>
          <p:cNvPr id="3379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975E285-C041-B54F-8E43-0C2AE65D6B4A}" type="slidenum">
              <a:rPr lang="it-IT" altLang="it-IT" sz="1200">
                <a:solidFill>
                  <a:schemeClr val="tx1"/>
                </a:solidFill>
              </a:rPr>
              <a:pPr/>
              <a:t>21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07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Arial" charset="0"/>
                <a:ea typeface="ＭＳ Ｐゴシック" charset="-128"/>
              </a:rPr>
              <a:t> Questo che vedete è un esempio di migrazione della sleeve. La frecci indica la giunzione gastro esofagea. L’asterisco indica la fine della sutura chirurgica. La punta di freccia indica lo iato esofageo.</a:t>
            </a:r>
          </a:p>
          <a:p>
            <a:r>
              <a:rPr lang="it-IT" altLang="it-IT">
                <a:latin typeface="Arial" charset="0"/>
                <a:ea typeface="ＭＳ Ｐゴシック" charset="-128"/>
              </a:rPr>
              <a:t>È così possibile identificare e misurare l’entità della migrazione della sleeve.</a:t>
            </a:r>
          </a:p>
        </p:txBody>
      </p:sp>
      <p:sp>
        <p:nvSpPr>
          <p:cNvPr id="4301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674310D-9FD9-AA4E-A37A-4B7D7F464756}" type="slidenum">
              <a:rPr lang="it-IT" altLang="it-IT" sz="1200">
                <a:solidFill>
                  <a:schemeClr val="tx1"/>
                </a:solidFill>
              </a:rPr>
              <a:pPr/>
              <a:t>22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36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270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Arial" charset="0"/>
                <a:ea typeface="ＭＳ Ｐゴシック" charset="-128"/>
              </a:rPr>
              <a:t>In questo esempio è possibile vedere come viene quantificato il volume della sleeve sulle ricostruzioni volume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rendering</a:t>
            </a:r>
            <a:r>
              <a:rPr lang="it-IT" altLang="it-IT" dirty="0">
                <a:latin typeface="Arial" charset="0"/>
                <a:ea typeface="ＭＳ Ｐゴシック" charset="-128"/>
              </a:rPr>
              <a:t> senza l’ausilio di software dedicati.</a:t>
            </a:r>
          </a:p>
        </p:txBody>
      </p:sp>
      <p:sp>
        <p:nvSpPr>
          <p:cNvPr id="4710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A60D43B-B40D-7C49-9B8F-CA1D816BD256}" type="slidenum">
              <a:rPr lang="it-IT" altLang="it-IT" sz="1200">
                <a:solidFill>
                  <a:schemeClr val="tx1"/>
                </a:solidFill>
              </a:rPr>
              <a:pPr/>
              <a:t>23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51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immagine diapositiva 1">
            <a:extLst>
              <a:ext uri="{FF2B5EF4-FFF2-40B4-BE49-F238E27FC236}">
                <a16:creationId xmlns:a16="http://schemas.microsoft.com/office/drawing/2014/main" id="{54668935-36A6-B36D-96B7-51FDFE0D1D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Segnaposto note 2">
            <a:extLst>
              <a:ext uri="{FF2B5EF4-FFF2-40B4-BE49-F238E27FC236}">
                <a16:creationId xmlns:a16="http://schemas.microsoft.com/office/drawing/2014/main" id="{00F86401-F8F5-5F90-050D-0DE4ED5DB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>
                <a:latin typeface="Arial" panose="020B0604020202020204" pitchFamily="34" charset="0"/>
              </a:rPr>
              <a:t>Questo è un esempio di sviluppo di un piccolo neofondo non visibile all’esame radiografico.</a:t>
            </a:r>
          </a:p>
        </p:txBody>
      </p:sp>
      <p:sp>
        <p:nvSpPr>
          <p:cNvPr id="46084" name="Segnaposto numero diapositiva 3">
            <a:extLst>
              <a:ext uri="{FF2B5EF4-FFF2-40B4-BE49-F238E27FC236}">
                <a16:creationId xmlns:a16="http://schemas.microsoft.com/office/drawing/2014/main" id="{C2D94529-8EF7-A90B-131B-943898286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6E16BFE-C9DF-41F6-92BE-DB3565D2729F}" type="slidenum">
              <a:rPr lang="it-IT" altLang="it-IT" sz="1200">
                <a:solidFill>
                  <a:schemeClr val="tx1"/>
                </a:solidFill>
              </a:rPr>
              <a:pPr/>
              <a:t>24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90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b="1" baseline="0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Ringrazio i moderatori per l’introduzione</a:t>
            </a:r>
            <a:endParaRPr lang="it-IT" altLang="it-IT" dirty="0">
              <a:latin typeface="Arial" charset="0"/>
              <a:ea typeface="ＭＳ Ｐゴシック" charset="-128"/>
            </a:endParaRPr>
          </a:p>
          <a:p>
            <a:r>
              <a:rPr lang="it-IT" altLang="it-IT" b="1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Buongiorno</a:t>
            </a:r>
            <a:r>
              <a:rPr lang="it-IT" altLang="it-IT" b="1" baseline="0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 cari colleghi</a:t>
            </a: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7D9E43A-446A-A84B-ACAF-981671E3E503}" type="slidenum">
              <a:rPr lang="it-IT" altLang="it-IT" sz="1200">
                <a:solidFill>
                  <a:schemeClr val="tx1"/>
                </a:solidFill>
              </a:rPr>
              <a:pPr/>
              <a:t>25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76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altLang="it-IT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I </a:t>
            </a:r>
            <a:r>
              <a:rPr lang="en-US" altLang="it-IT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pazieti</a:t>
            </a:r>
            <a:r>
              <a:rPr lang="en-US" altLang="it-IT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sono</a:t>
            </a:r>
            <a:r>
              <a:rPr lang="en-US" altLang="it-IT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stati</a:t>
            </a:r>
            <a:r>
              <a:rPr lang="en-US" altLang="it-IT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sottoposti</a:t>
            </a:r>
            <a:r>
              <a:rPr lang="en-US" altLang="it-IT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anche</a:t>
            </a:r>
            <a:r>
              <a:rPr lang="en-US" altLang="it-IT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a RM </a:t>
            </a:r>
            <a:r>
              <a:rPr lang="en-US" altLang="it-IT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dinamica</a:t>
            </a:r>
            <a:r>
              <a:rPr lang="en-US" altLang="it-IT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del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tratto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esofago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gastico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con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apparecchiatura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operante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a 1,5 Tesla.</a:t>
            </a:r>
          </a:p>
          <a:p>
            <a:pPr marL="0" lvl="1"/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I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pazienti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in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posizione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prona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hanno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deglutito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una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soluzione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di 500 gr di yogurt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miscelata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con 15 ml di mdc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paramagnetico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.</a:t>
            </a:r>
          </a:p>
          <a:p>
            <a:pPr marL="0" lvl="1"/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Sono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state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acquisite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sequenze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signle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shot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su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I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tre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piani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dello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spazio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per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identificare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il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piano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migliore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sul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quale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acquisire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le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sequenze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dinamiche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.</a:t>
            </a:r>
          </a:p>
          <a:p>
            <a:pPr marL="0" lvl="1"/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Per la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valutazione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dinamica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sono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state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acquisite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sequenze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Tru-Fisp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durante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 la </a:t>
            </a:r>
            <a:r>
              <a:rPr lang="en-US" altLang="it-IT" baseline="0" dirty="0" err="1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deglutizione</a:t>
            </a:r>
            <a:r>
              <a:rPr lang="en-US" altLang="it-IT" baseline="0" dirty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t>. </a:t>
            </a:r>
            <a:endParaRPr lang="en-US" altLang="it-IT" dirty="0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  <a:p>
            <a:pPr marL="0" lvl="1"/>
            <a:r>
              <a:rPr lang="it-IT" altLang="it-IT" dirty="0">
                <a:latin typeface="Arial" charset="0"/>
                <a:ea typeface="ＭＳ Ｐゴシック" charset="-128"/>
              </a:rPr>
              <a:t>Non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sonostati</a:t>
            </a:r>
            <a:r>
              <a:rPr lang="it-IT" altLang="it-IT" dirty="0">
                <a:latin typeface="Arial" charset="0"/>
                <a:ea typeface="ＭＳ Ｐゴシック" charset="-128"/>
              </a:rPr>
              <a:t> somministrati né spasmolitici né mdc per via endovenosa</a:t>
            </a:r>
            <a:endParaRPr lang="en-US" altLang="it-IT" dirty="0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  <a:p>
            <a:pPr>
              <a:lnSpc>
                <a:spcPct val="150000"/>
              </a:lnSpc>
            </a:pPr>
            <a:endParaRPr lang="it-IT" altLang="it-IT" sz="2000" dirty="0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  <a:p>
            <a:pPr marL="0" lvl="1"/>
            <a:endParaRPr lang="en-US" altLang="it-IT" dirty="0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  <a:p>
            <a:pPr marL="0" lvl="1"/>
            <a:endParaRPr lang="en-US" altLang="it-IT" dirty="0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  <a:p>
            <a:endParaRPr lang="it-IT" altLang="it-IT" dirty="0">
              <a:latin typeface="Arial" charset="0"/>
              <a:ea typeface="ＭＳ Ｐゴシック" charset="-128"/>
            </a:endParaRPr>
          </a:p>
        </p:txBody>
      </p:sp>
      <p:sp>
        <p:nvSpPr>
          <p:cNvPr id="3584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A6BDB66-BBF3-1346-92D7-BC28811E3419}" type="slidenum">
              <a:rPr lang="it-IT" altLang="it-IT" sz="1200">
                <a:solidFill>
                  <a:schemeClr val="tx1"/>
                </a:solidFill>
              </a:rPr>
              <a:pPr/>
              <a:t>26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21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In </a:t>
            </a:r>
            <a:r>
              <a:rPr lang="en-US" altLang="it-IT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quest’ultimo</a:t>
            </a:r>
            <a:r>
              <a:rPr lang="en-US" altLang="it-IT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esempio</a:t>
            </a:r>
            <a:r>
              <a:rPr lang="en-US" altLang="it-IT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si</a:t>
            </a:r>
            <a:r>
              <a:rPr lang="en-US" altLang="it-IT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può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apprezzare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la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qualità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delle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immagini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acquisetye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con RM.</a:t>
            </a:r>
          </a:p>
          <a:p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nel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riquadro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di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sinistra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potete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apprezzare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la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presenza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di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una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migrazione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della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giunzione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gastroesofagea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e di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reflusso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.</a:t>
            </a:r>
          </a:p>
          <a:p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Nel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riquadro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di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destra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è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possibile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valutare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la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presenza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di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contrazioni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non coordinate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della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muscolaura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esofagea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che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alterano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la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dinamica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della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it-IT" baseline="0" dirty="0" err="1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deglutizione</a:t>
            </a:r>
            <a:r>
              <a:rPr lang="en-US" altLang="it-IT" baseline="0" dirty="0">
                <a:solidFill>
                  <a:srgbClr val="0D0D0D"/>
                </a:solidFill>
                <a:latin typeface="Calibri" charset="0"/>
                <a:ea typeface="ＭＳ Ｐゴシック" charset="-128"/>
              </a:rPr>
              <a:t>.</a:t>
            </a:r>
          </a:p>
          <a:p>
            <a:endParaRPr lang="it-IT" altLang="it-IT" dirty="0">
              <a:latin typeface="Arial" charset="0"/>
              <a:ea typeface="ＭＳ Ｐゴシック" charset="-128"/>
            </a:endParaRPr>
          </a:p>
        </p:txBody>
      </p:sp>
      <p:sp>
        <p:nvSpPr>
          <p:cNvPr id="4915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1E5DC40-35FF-234A-A2E3-0921B1BCEE73}" type="slidenum">
              <a:rPr lang="it-IT" altLang="it-IT" sz="1200">
                <a:solidFill>
                  <a:schemeClr val="tx1"/>
                </a:solidFill>
              </a:rPr>
              <a:pPr/>
              <a:t>27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80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>
                <a:latin typeface="Arial" charset="0"/>
                <a:ea typeface="ＭＳ Ｐゴシック" charset="-128"/>
              </a:rPr>
              <a:t>L’analisi delle immagini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Tc</a:t>
            </a:r>
            <a:r>
              <a:rPr lang="it-IT" altLang="it-IT" dirty="0">
                <a:latin typeface="Arial" charset="0"/>
                <a:ea typeface="ＭＳ Ｐゴシック" charset="-128"/>
              </a:rPr>
              <a:t> è stata effettuata su MPR curvi e volume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rendering</a:t>
            </a:r>
            <a:r>
              <a:rPr lang="it-IT" altLang="it-IT" dirty="0">
                <a:latin typeface="Arial" charset="0"/>
                <a:ea typeface="ＭＳ Ｐゴシック" charset="-128"/>
              </a:rPr>
              <a:t> per la quantificazione delle</a:t>
            </a:r>
            <a:r>
              <a:rPr lang="it-IT" altLang="it-IT" baseline="0" dirty="0">
                <a:latin typeface="Arial" charset="0"/>
                <a:ea typeface="ＭＳ Ｐゴシック" charset="-128"/>
              </a:rPr>
              <a:t> alterazioni morfologiche.</a:t>
            </a:r>
          </a:p>
          <a:p>
            <a:r>
              <a:rPr lang="it-IT" altLang="it-IT" baseline="0" dirty="0">
                <a:latin typeface="Arial" charset="0"/>
                <a:ea typeface="ＭＳ Ｐゴシック" charset="-128"/>
              </a:rPr>
              <a:t>Le immagini RM sono state valutate qualitativamente come presenza o meno di alterazioni della motilità o di reflusso gastroesofageo.</a:t>
            </a:r>
          </a:p>
          <a:p>
            <a:endParaRPr lang="it-IT" altLang="it-IT" dirty="0">
              <a:latin typeface="Arial" charset="0"/>
              <a:ea typeface="ＭＳ Ｐゴシック" charset="-128"/>
            </a:endParaRPr>
          </a:p>
          <a:p>
            <a:r>
              <a:rPr lang="it-IT" altLang="it-IT" dirty="0">
                <a:latin typeface="Arial" charset="0"/>
                <a:ea typeface="ＭＳ Ｐゴシック" charset="-128"/>
              </a:rPr>
              <a:t>I dati quantitativi e qualitativi ottenuti sono stati confrontati con quelli ottenuti con gli esami endoscopici e con i pasti </a:t>
            </a:r>
            <a:r>
              <a:rPr lang="it-IT" altLang="it-IT" dirty="0" err="1">
                <a:latin typeface="Arial" charset="0"/>
                <a:ea typeface="ＭＳ Ｐゴシック" charset="-128"/>
              </a:rPr>
              <a:t>baritati</a:t>
            </a:r>
            <a:r>
              <a:rPr lang="it-IT" altLang="it-IT" dirty="0">
                <a:latin typeface="Arial" charset="0"/>
                <a:ea typeface="ＭＳ Ｐゴシック" charset="-128"/>
              </a:rPr>
              <a:t>. </a:t>
            </a:r>
          </a:p>
        </p:txBody>
      </p:sp>
      <p:sp>
        <p:nvSpPr>
          <p:cNvPr id="3993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BCCA135-8203-C447-A34E-1448C28BAA7C}" type="slidenum">
              <a:rPr lang="it-IT" altLang="it-IT" sz="1200">
                <a:solidFill>
                  <a:schemeClr val="tx1"/>
                </a:solidFill>
              </a:rPr>
              <a:pPr/>
              <a:t>28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82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b="1" baseline="0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Ringrazio i moderatori per l’introduzione</a:t>
            </a:r>
            <a:endParaRPr lang="it-IT" altLang="it-IT" dirty="0">
              <a:latin typeface="Arial" charset="0"/>
              <a:ea typeface="ＭＳ Ｐゴシック" charset="-128"/>
            </a:endParaRPr>
          </a:p>
          <a:p>
            <a:r>
              <a:rPr lang="it-IT" altLang="it-IT" b="1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Buongiorno</a:t>
            </a:r>
            <a:r>
              <a:rPr lang="it-IT" altLang="it-IT" b="1" baseline="0" dirty="0">
                <a:solidFill>
                  <a:schemeClr val="bg1"/>
                </a:solidFill>
                <a:latin typeface="Calibri" charset="0"/>
                <a:ea typeface="ヒラギノ角ゴ ProN W6" charset="-128"/>
              </a:rPr>
              <a:t> cari colleghi</a:t>
            </a: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7D9E43A-446A-A84B-ACAF-981671E3E503}" type="slidenum">
              <a:rPr lang="it-IT" altLang="it-IT" sz="1200">
                <a:solidFill>
                  <a:schemeClr val="tx1"/>
                </a:solidFill>
              </a:rPr>
              <a:pPr/>
              <a:t>29</a:t>
            </a:fld>
            <a:endParaRPr lang="it-IT" altLang="it-IT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014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23387-ACC7-4A12-9E02-2647EBDADEDE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753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1710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Persi 30 kg da 6 anni. Controllo per</a:t>
            </a:r>
            <a:r>
              <a:rPr lang="it-IT" baseline="0" dirty="0"/>
              <a:t> eventuale restringimento o rimozione. Regolare.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83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</a:t>
            </a:r>
            <a:r>
              <a:rPr lang="it-IT" baseline="0" dirty="0"/>
              <a:t> 2005 bendaggio. Difficoltà alla </a:t>
            </a:r>
            <a:r>
              <a:rPr lang="it-IT" baseline="0" dirty="0" err="1"/>
              <a:t>progrssione</a:t>
            </a:r>
            <a:r>
              <a:rPr lang="it-IT" baseline="0" dirty="0"/>
              <a:t> dei solidi. Anello già allargato. Tasca aumentata di volume (diametro 5.5 cm). RGE. 5 mm calibro </a:t>
            </a:r>
            <a:r>
              <a:rPr lang="it-IT" baseline="0" dirty="0" err="1"/>
              <a:t>bndaggio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148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1848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115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23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6B45-5B34-DC41-A689-24DEB4D2758A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143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fld id="{DEC0A576-EE97-AB4B-A358-978886166FF5}" type="datetime1">
              <a:rPr lang="it-IT" altLang="it-IT"/>
              <a:pPr/>
              <a:t>02/10/2024</a:t>
            </a:fld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C1A913C7-7E53-9441-A6B9-B712D38417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042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46C4543B-9CC3-2A45-91F4-8A22D8271E1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517092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8A4AEB62-2185-1C4C-9AFF-EFF8A26F485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324112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C956968A-4C83-1548-9C4C-444031C5C15C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4782424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135011E9-7979-1B4C-B32D-DA20D10DA86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280038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70103C78-EEE0-3846-B7FC-9152755DEC3F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6642228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252B64AF-FE50-DA40-AFD4-8DD34F5C2D3F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43368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4FB9957-0EAD-B6D1-A9CF-E8D33DB628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0893870-D18D-22A8-E409-1A5372C8F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F96A102-A85A-400A-2F5F-B984A166B1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B7881-10E7-4DB6-AFBE-CC9F1705D21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495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fld id="{BB137ED7-389C-5A45-83A6-963845C2CE79}" type="datetime1">
              <a:rPr lang="it-IT" altLang="it-IT"/>
              <a:pPr/>
              <a:t>02/10/2024</a:t>
            </a:fld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22C73942-0B61-8B48-8728-DE08AF86AB8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543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a typeface="ＭＳ Ｐゴシック" charset="-128"/>
              </a:defRPr>
            </a:lvl1pPr>
          </a:lstStyle>
          <a:p>
            <a:fld id="{1841FE6B-2AE3-E244-BD8E-342C10CD06ED}" type="datetime1">
              <a:rPr lang="it-IT" altLang="it-IT"/>
              <a:pPr/>
              <a:t>02/10/2024</a:t>
            </a:fld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Pagina </a:t>
            </a:r>
            <a:fld id="{D86D04C9-572C-1647-86A5-FFC50E4F577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476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4CB84-D7A5-3D45-A3D3-A8C900B212CD}" type="datetimeFigureOut">
              <a:rPr lang="it-IT" smtClean="0"/>
              <a:pPr/>
              <a:t>02/10/2024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C308C-E235-3E43-AD09-4D6BE8763C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501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E37C9519-65EA-334D-B71F-AF581F4BAF07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03118435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6FF10288-9966-044C-AABF-60C9AEEC0763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1538496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276EE8D1-44A7-A342-9F91-B791558FF3D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071625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B8BD2356-A37F-5944-9CEA-1FC8CE70C12F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190047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/>
            </a:lvl1pPr>
          </a:lstStyle>
          <a:p>
            <a:fld id="{73EE70C4-1EF4-8D4E-B5F1-295FF5194B38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820116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 userDrawn="1"/>
        </p:nvGrpSpPr>
        <p:grpSpPr bwMode="auto">
          <a:xfrm>
            <a:off x="-3175" y="0"/>
            <a:ext cx="9147175" cy="1135063"/>
            <a:chOff x="-2604" y="0"/>
            <a:chExt cx="9182604" cy="1135320"/>
          </a:xfrm>
        </p:grpSpPr>
        <p:sp>
          <p:nvSpPr>
            <p:cNvPr id="1035" name="Rectangle 7"/>
            <p:cNvSpPr>
              <a:spLocks/>
            </p:cNvSpPr>
            <p:nvPr userDrawn="1"/>
          </p:nvSpPr>
          <p:spPr bwMode="auto">
            <a:xfrm>
              <a:off x="0" y="0"/>
              <a:ext cx="9180000" cy="908720"/>
            </a:xfrm>
            <a:prstGeom prst="rect">
              <a:avLst/>
            </a:prstGeom>
            <a:solidFill>
              <a:srgbClr val="006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1036" name="Rectangle 7"/>
            <p:cNvSpPr>
              <a:spLocks/>
            </p:cNvSpPr>
            <p:nvPr userDrawn="1"/>
          </p:nvSpPr>
          <p:spPr bwMode="auto">
            <a:xfrm>
              <a:off x="-2604" y="883320"/>
              <a:ext cx="1188000" cy="252000"/>
            </a:xfrm>
            <a:prstGeom prst="rect">
              <a:avLst/>
            </a:prstGeom>
            <a:solidFill>
              <a:srgbClr val="0067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it-IT"/>
            </a:p>
          </p:txBody>
        </p:sp>
      </p:grpSp>
      <p:grpSp>
        <p:nvGrpSpPr>
          <p:cNvPr id="1027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3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1034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it-IT"/>
            </a:p>
          </p:txBody>
        </p:sp>
      </p:grp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87325"/>
            <a:ext cx="56880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328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100">
                <a:solidFill>
                  <a:srgbClr val="FFFF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defRPr>
            </a:lvl1pPr>
          </a:lstStyle>
          <a:p>
            <a:pPr>
              <a:defRPr/>
            </a:pPr>
            <a:r>
              <a:rPr lang="en-US"/>
              <a:t>ESGAR 2011: CT colonography bowel preparation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 altLang="it-IT"/>
              <a:t>Pag. </a:t>
            </a:r>
            <a:fld id="{7F864ADA-6F9B-ED40-9823-AA3432CEF25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343400" y="6146800"/>
            <a:ext cx="1905000" cy="457200"/>
          </a:xfrm>
          <a:prstGeom prst="rect">
            <a:avLst/>
          </a:prstGeom>
          <a:ln/>
        </p:spPr>
        <p:txBody>
          <a:bodyPr/>
          <a:lstStyle>
            <a:lvl1pPr algn="ctr"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21/05/2011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406" r:id="rId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75663" y="6159500"/>
            <a:ext cx="268287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solidFill>
                  <a:srgbClr val="FFFFFF"/>
                </a:solidFill>
                <a:sym typeface="Arial" charset="0"/>
              </a:defRPr>
            </a:lvl1pPr>
          </a:lstStyle>
          <a:p>
            <a:fld id="{AB73E621-EBD8-ED46-B657-8F6C1332EA2D}" type="slidenum">
              <a:rPr lang="en-US" altLang="it-IT"/>
              <a:pPr/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7" r:id="rId12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+mj-lt"/>
          <a:ea typeface="+mj-ea"/>
          <a:cs typeface="+mj-cs"/>
          <a:sym typeface="Arial Bold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400">
          <a:solidFill>
            <a:srgbClr val="822433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822433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1pPr>
      <a:lvl2pPr marL="7826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2pPr>
      <a:lvl3pPr marL="11826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3pPr>
      <a:lvl4pPr marL="16017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4pPr>
      <a:lvl5pPr marL="20208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charset="0"/>
        <a:buChar char="»"/>
        <a:defRPr sz="12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5pPr>
      <a:lvl6pPr marL="24780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2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6pPr>
      <a:lvl7pPr marL="29352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2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7pPr>
      <a:lvl8pPr marL="33924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2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8pPr>
      <a:lvl9pPr marL="3849688" indent="-228600" algn="l" rtl="0" fontAlgn="base">
        <a:spcBef>
          <a:spcPts val="300"/>
        </a:spcBef>
        <a:spcAft>
          <a:spcPct val="0"/>
        </a:spcAft>
        <a:buSzPct val="100000"/>
        <a:buFont typeface="Arial" charset="0"/>
        <a:buChar char="»"/>
        <a:defRPr sz="12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C2EDE952-B418-7579-A397-4FB4864A9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altLang="it-IT" dirty="0"/>
              <a:t>DIAGNOSTICA RADIOLOGICA               IN PAZIENTI CANDIDATI                         AD INTERVENTO PRIMARIO </a:t>
            </a:r>
          </a:p>
        </p:txBody>
      </p:sp>
      <p:pic>
        <p:nvPicPr>
          <p:cNvPr id="2051" name="Picture 7">
            <a:extLst>
              <a:ext uri="{FF2B5EF4-FFF2-40B4-BE49-F238E27FC236}">
                <a16:creationId xmlns:a16="http://schemas.microsoft.com/office/drawing/2014/main" id="{E6B156C5-A745-7BF7-E51B-5DA265A4AF4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0463" y="1793803"/>
            <a:ext cx="1192073" cy="1798781"/>
          </a:xfrm>
          <a:noFill/>
          <a:ln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DF46A8A1-B847-CEC5-D801-72B35D576C40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2" name="Immagine 2">
            <a:extLst>
              <a:ext uri="{FF2B5EF4-FFF2-40B4-BE49-F238E27FC236}">
                <a16:creationId xmlns:a16="http://schemas.microsoft.com/office/drawing/2014/main" id="{6C2DD00D-C1F2-42DD-37FA-8C093E74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7" y="-35091"/>
            <a:ext cx="4399689" cy="513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FAE75261-82A9-0844-E92C-6D9C6443F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2291" y="152400"/>
            <a:ext cx="3694294" cy="5569322"/>
          </a:xfrm>
          <a:noFill/>
          <a:ln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283392A-99AA-FF88-ADAA-5A50DF23B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3384376" cy="5102106"/>
          </a:xfrm>
          <a:prstGeom prst="rect">
            <a:avLst/>
          </a:prstGeom>
          <a:noFill/>
          <a:ln>
            <a:solidFill>
              <a:srgbClr val="33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AE6ABC7-D8A4-1020-87C9-01FA5FD2AF0C}"/>
              </a:ext>
            </a:extLst>
          </p:cNvPr>
          <p:cNvSpPr txBox="1">
            <a:spLocks noChangeArrowheads="1"/>
          </p:cNvSpPr>
          <p:nvPr/>
        </p:nvSpPr>
        <p:spPr>
          <a:xfrm>
            <a:off x="111919" y="5102283"/>
            <a:ext cx="9072562" cy="1143000"/>
          </a:xfrm>
        </p:spPr>
        <p:txBody>
          <a:bodyPr/>
          <a:lstStyle>
            <a:lvl1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+mj-lt"/>
                <a:ea typeface="+mj-ea"/>
                <a:cs typeface="+mj-cs"/>
                <a:sym typeface="Arial Bold" charset="0"/>
              </a:defRPr>
            </a:lvl1pPr>
            <a:lvl2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marL="39688" indent="-3968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496888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954088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1411288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1868488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82243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algn="ctr" eaLnBrk="1" hangingPunct="1"/>
            <a:r>
              <a:rPr lang="it-IT" altLang="it-IT" sz="3600" b="1" kern="0" dirty="0">
                <a:solidFill>
                  <a:srgbClr val="FFFF00"/>
                </a:solidFill>
              </a:rPr>
              <a:t>DIAGNOSTICA RADIOLOGICA               IN PAZIENTI CANDIDATI                          A REDO SURGERY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7325"/>
            <a:ext cx="9143999" cy="504825"/>
          </a:xfrm>
        </p:spPr>
        <p:txBody>
          <a:bodyPr/>
          <a:lstStyle/>
          <a:p>
            <a:pPr algn="ctr"/>
            <a:r>
              <a:rPr lang="it-IT" dirty="0"/>
              <a:t>SLEEVE GASTRECTOMY </a:t>
            </a:r>
            <a:r>
              <a:rPr lang="it-IT" dirty="0">
                <a:solidFill>
                  <a:srgbClr val="FFFF00"/>
                </a:solidFill>
              </a:rPr>
              <a:t>ASPETTI RX ATTESI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3" y="2780928"/>
            <a:ext cx="8928992" cy="5684512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Capacità residua di 100-150 ml</a:t>
            </a:r>
          </a:p>
          <a:p>
            <a:r>
              <a:rPr lang="it-IT" dirty="0">
                <a:solidFill>
                  <a:srgbClr val="FFFF00"/>
                </a:solidFill>
              </a:rPr>
              <a:t>Distanza dal piloro &gt; 6 cm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sz="1600" i="1" dirty="0">
                <a:solidFill>
                  <a:srgbClr val="FFFF00"/>
                </a:solidFill>
              </a:rPr>
              <a:t>Possibile ritenzione di mdc (fino a ripresa peristalsi) </a:t>
            </a:r>
          </a:p>
          <a:p>
            <a:r>
              <a:rPr lang="it-IT" sz="1600" i="1" dirty="0">
                <a:solidFill>
                  <a:srgbClr val="FFFF00"/>
                </a:solidFill>
              </a:rPr>
              <a:t>Eventuale diagnosi differenziale da fistola gastro-gastrica</a:t>
            </a:r>
          </a:p>
          <a:p>
            <a:pPr marL="0" indent="0">
              <a:buNone/>
            </a:pPr>
            <a:endParaRPr lang="it-IT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1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1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4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8317" y="1124744"/>
            <a:ext cx="8841514" cy="533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COMPLICANZE GENERALI</a:t>
            </a:r>
            <a:r>
              <a:rPr lang="it-IT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Tromboflebite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Embolia polmonare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Polmonite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nsufficienza respiratoria acuta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COMPLICANZE INTRAOPERATORIE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Perforazione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morragie (1-3%) da lesione vasi arteriosi (vasi brevi), da organi vicini (milza e fegato) o lungo la sede di sutura dello stomaco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COMPLICANZE POST OPERATORIE PRECOCI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Minimi deiscenze sutura, per </a:t>
            </a: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fistola lungo la linea di sezione (2-5%) 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80% nutrizione parenterale ed attesa della completa rimarginazione della fistola, 20%  </a:t>
            </a:r>
            <a:r>
              <a:rPr lang="it-IT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reintervento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chirurgico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scessi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it-IT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esioni spleniche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charset="2"/>
              <a:buChar char="²"/>
            </a:pPr>
            <a:endParaRPr lang="it-IT" sz="24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D1D22E6-FFF5-46E5-A006-947256974660}"/>
              </a:ext>
            </a:extLst>
          </p:cNvPr>
          <p:cNvSpPr txBox="1">
            <a:spLocks/>
          </p:cNvSpPr>
          <p:nvPr/>
        </p:nvSpPr>
        <p:spPr bwMode="auto">
          <a:xfrm>
            <a:off x="1" y="260648"/>
            <a:ext cx="914399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/>
            <a:r>
              <a:rPr lang="it-IT" kern="0" dirty="0"/>
              <a:t>SLEEVE GASTRECTOMY </a:t>
            </a:r>
            <a:r>
              <a:rPr lang="it-IT" kern="0" dirty="0">
                <a:solidFill>
                  <a:srgbClr val="FFFF00"/>
                </a:solidFill>
              </a:rPr>
              <a:t>CONTROLLO POSTOPERATORIO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2576655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-22650" y="1772816"/>
            <a:ext cx="8841514" cy="6013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it-IT" sz="1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COMPLICANZE GENERALI</a:t>
            </a:r>
            <a:r>
              <a:rPr lang="it-IT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Stenosi o ostruzione dell’outlet gastrico</a:t>
            </a:r>
          </a:p>
          <a:p>
            <a:pPr marL="7429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Dilatazione della </a:t>
            </a:r>
            <a:r>
              <a:rPr lang="it-IT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pouch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Reflusso gastro-esofageo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Fistola gastrica tardiva. 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clinicamente sospettata, il mdc idrosolubile documenta la sede e la portata; viceversa lo spandimento di bario può essere un reperto imprevisto</a:t>
            </a:r>
            <a:endParaRPr lang="it-IT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Ulcera gastrica penetrante, </a:t>
            </a:r>
            <a:r>
              <a:rPr lang="it-IT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sede e profondità nella parete gastrica  </a:t>
            </a:r>
            <a:endParaRPr lang="it-IT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450215" algn="l"/>
              </a:tabLst>
            </a:pPr>
            <a:r>
              <a:rPr lang="it-I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tenosi e occlusione della tasca gastrica, </a:t>
            </a:r>
            <a:r>
              <a:rPr lang="it-IT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 fibrosi attorno alla sutura con restringimento del neo-stomaco con ostruzione dello svuotamento gastrico con restringimenti focali o più lunghi e ritardato transito del mdc. </a:t>
            </a:r>
            <a:endParaRPr lang="it-IT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it-IT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charset="2"/>
              <a:buChar char="²"/>
            </a:pPr>
            <a:endParaRPr lang="it-IT" sz="2400" dirty="0"/>
          </a:p>
          <a:p>
            <a:pPr marL="285750" indent="-285750">
              <a:buFont typeface="Wingdings" charset="2"/>
              <a:buChar char="²"/>
            </a:pPr>
            <a:endParaRPr lang="it-IT" sz="2400" dirty="0"/>
          </a:p>
          <a:p>
            <a:pPr marL="285750" indent="-285750">
              <a:buFont typeface="Wingdings" charset="2"/>
              <a:buChar char="²"/>
            </a:pPr>
            <a:endParaRPr lang="it-IT" sz="2400" dirty="0"/>
          </a:p>
          <a:p>
            <a:pPr marL="285750" indent="-285750">
              <a:buFont typeface="Wingdings" charset="2"/>
              <a:buChar char="²"/>
            </a:pPr>
            <a:endParaRPr lang="it-IT" sz="2400" dirty="0"/>
          </a:p>
          <a:p>
            <a:pPr marL="285750" indent="-285750">
              <a:buFont typeface="Wingdings" charset="2"/>
              <a:buChar char="²"/>
            </a:pPr>
            <a:endParaRPr lang="it-IT" sz="240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DE95D02-07A4-48AA-95D5-BAFDEE223898}"/>
              </a:ext>
            </a:extLst>
          </p:cNvPr>
          <p:cNvSpPr txBox="1">
            <a:spLocks/>
          </p:cNvSpPr>
          <p:nvPr/>
        </p:nvSpPr>
        <p:spPr bwMode="auto">
          <a:xfrm>
            <a:off x="1" y="260648"/>
            <a:ext cx="914399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/>
            <a:r>
              <a:rPr lang="it-IT" kern="0" dirty="0"/>
              <a:t>SLEEVE GASTRECTOMY </a:t>
            </a:r>
            <a:r>
              <a:rPr lang="it-IT" kern="0" dirty="0">
                <a:solidFill>
                  <a:srgbClr val="FFFF00"/>
                </a:solidFill>
              </a:rPr>
              <a:t>CONTROLLO POSTOPERATORIO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297550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CASO 3</a:t>
            </a:r>
          </a:p>
        </p:txBody>
      </p:sp>
      <p:pic>
        <p:nvPicPr>
          <p:cNvPr id="4" name="Segnaposto contenuto 3" descr="ln00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 b="19048"/>
          <a:stretch/>
        </p:blipFill>
        <p:spPr>
          <a:xfrm>
            <a:off x="246606" y="1477209"/>
            <a:ext cx="6229214" cy="513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 descr="ln000 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 b="8606"/>
          <a:stretch/>
        </p:blipFill>
        <p:spPr>
          <a:xfrm>
            <a:off x="3338509" y="1491015"/>
            <a:ext cx="5083532" cy="51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3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CASO 4/5</a:t>
            </a:r>
          </a:p>
        </p:txBody>
      </p:sp>
      <p:pic>
        <p:nvPicPr>
          <p:cNvPr id="4" name="Segnaposto contenuto 3" descr="ln00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17066"/>
          <a:stretch/>
        </p:blipFill>
        <p:spPr>
          <a:xfrm>
            <a:off x="181046" y="1311387"/>
            <a:ext cx="6032478" cy="5356625"/>
          </a:xfrm>
        </p:spPr>
      </p:pic>
      <p:pic>
        <p:nvPicPr>
          <p:cNvPr id="6" name="Immagine 5" descr="ln00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8002"/>
          <a:stretch/>
        </p:blipFill>
        <p:spPr>
          <a:xfrm>
            <a:off x="3062790" y="1352956"/>
            <a:ext cx="5331641" cy="537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CASO 6</a:t>
            </a:r>
          </a:p>
        </p:txBody>
      </p:sp>
      <p:pic>
        <p:nvPicPr>
          <p:cNvPr id="4" name="Segnaposto contenuto 3" descr="ln00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2" b="15421"/>
          <a:stretch/>
        </p:blipFill>
        <p:spPr>
          <a:xfrm>
            <a:off x="99385" y="1339148"/>
            <a:ext cx="5976089" cy="5425654"/>
          </a:xfrm>
        </p:spPr>
      </p:pic>
      <p:pic>
        <p:nvPicPr>
          <p:cNvPr id="5" name="Immagine 4" descr="ln000 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 b="8203"/>
          <a:stretch/>
        </p:blipFill>
        <p:spPr>
          <a:xfrm>
            <a:off x="1392975" y="1339147"/>
            <a:ext cx="5413881" cy="5453285"/>
          </a:xfrm>
          <a:prstGeom prst="rect">
            <a:avLst/>
          </a:prstGeom>
        </p:spPr>
      </p:pic>
      <p:pic>
        <p:nvPicPr>
          <p:cNvPr id="6" name="Immagine 5" descr="ln000 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2" b="9210"/>
          <a:stretch/>
        </p:blipFill>
        <p:spPr>
          <a:xfrm>
            <a:off x="2859941" y="1339146"/>
            <a:ext cx="5534490" cy="54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021060"/>
            <a:ext cx="9144000" cy="4718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b="1" dirty="0">
                <a:highlight>
                  <a:srgbClr val="FFFF00"/>
                </a:highlight>
              </a:rPr>
              <a:t>BYPASS GASTRICO                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998" t="44327" r="67499" b="7688"/>
          <a:stretch/>
        </p:blipFill>
        <p:spPr>
          <a:xfrm>
            <a:off x="4472661" y="2546944"/>
            <a:ext cx="4557074" cy="4095371"/>
          </a:xfrm>
          <a:prstGeom prst="rect">
            <a:avLst/>
          </a:prstGeom>
          <a:ln w="57150" cmpd="sng">
            <a:solidFill>
              <a:schemeClr val="accent4"/>
            </a:solidFill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A06726A7-2E0E-4BC9-9EC9-4823124A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15685"/>
            <a:ext cx="9036495" cy="114300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/>
              <a:t>CHIRURGIA BARIATRICA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AA33717-052F-4456-A9B8-1B69173EF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549381"/>
            <a:ext cx="4176464" cy="4092934"/>
          </a:xfrm>
          <a:prstGeom prst="rect">
            <a:avLst/>
          </a:prstGeom>
          <a:ln w="57150" cmpd="sng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85716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26AE533-3ACC-4DF8-B4BF-1C52A639D600}"/>
              </a:ext>
            </a:extLst>
          </p:cNvPr>
          <p:cNvSpPr txBox="1">
            <a:spLocks/>
          </p:cNvSpPr>
          <p:nvPr/>
        </p:nvSpPr>
        <p:spPr bwMode="auto">
          <a:xfrm>
            <a:off x="-36512" y="304734"/>
            <a:ext cx="914399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/>
            <a:r>
              <a:rPr lang="it-IT" dirty="0"/>
              <a:t>BYPASS GASTRICO </a:t>
            </a:r>
            <a:r>
              <a:rPr lang="it-IT" kern="0" dirty="0">
                <a:solidFill>
                  <a:srgbClr val="FFFF00"/>
                </a:solidFill>
              </a:rPr>
              <a:t>ASPETTI RX ATTESI</a:t>
            </a:r>
            <a:endParaRPr lang="it-IT" kern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3E68039-D4AC-4F57-A362-A2FAB2D3AAF3}"/>
              </a:ext>
            </a:extLst>
          </p:cNvPr>
          <p:cNvSpPr/>
          <p:nvPr/>
        </p:nvSpPr>
        <p:spPr>
          <a:xfrm>
            <a:off x="899592" y="1340768"/>
            <a:ext cx="7524498" cy="4678204"/>
          </a:xfrm>
          <a:prstGeom prst="rect">
            <a:avLst/>
          </a:prstGeom>
          <a:ln w="57150" cmpd="sng">
            <a:noFill/>
          </a:ln>
        </p:spPr>
        <p:txBody>
          <a:bodyPr wrap="square">
            <a:spAutoFit/>
          </a:bodyPr>
          <a:lstStyle/>
          <a:p>
            <a:r>
              <a:rPr lang="it-IT" sz="2000" dirty="0"/>
              <a:t>Resezione dello stomaco con la creazione di una piccola </a:t>
            </a:r>
            <a:r>
              <a:rPr lang="it-IT" sz="2000" dirty="0" err="1"/>
              <a:t>pouch</a:t>
            </a:r>
            <a:r>
              <a:rPr lang="it-IT" sz="2000" dirty="0"/>
              <a:t> del fondo &lt;20ml con esclusione del resto dello stomaco</a:t>
            </a:r>
          </a:p>
          <a:p>
            <a:endParaRPr lang="it-IT" sz="2000" dirty="0"/>
          </a:p>
          <a:p>
            <a:r>
              <a:rPr lang="it-IT" sz="2000" dirty="0"/>
              <a:t>Resezione del digiuno a 25-50 cm dal Treitz con anastomosi gastro-digiunale dell’ansa efferente con &lt;12 mm solitamente </a:t>
            </a:r>
            <a:r>
              <a:rPr lang="it-IT" sz="2000" dirty="0" err="1"/>
              <a:t>antegastrica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Ansa afferente digiunale anastomizzata a piè d’ansa a circa &gt;75 cm dalla gastro-digiuno anastomosi, ante o </a:t>
            </a:r>
            <a:r>
              <a:rPr lang="it-IT" sz="2000" dirty="0" err="1"/>
              <a:t>retromesocolica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Progressione non ostruita della colonna di mdc sino al di sotto dell’anastomosi digiuno-digiunale in modo da poter visualizzare un’interruzione della </a:t>
            </a:r>
            <a:r>
              <a:rPr lang="it-IT" sz="2000" dirty="0" err="1"/>
              <a:t>staple</a:t>
            </a:r>
            <a:r>
              <a:rPr lang="it-IT" sz="2000" dirty="0"/>
              <a:t> line</a:t>
            </a:r>
          </a:p>
          <a:p>
            <a:endParaRPr lang="it-IT" sz="2000" dirty="0"/>
          </a:p>
          <a:p>
            <a:r>
              <a:rPr lang="it-IT" sz="1600" i="1" dirty="0"/>
              <a:t>Ansa </a:t>
            </a:r>
            <a:r>
              <a:rPr lang="it-IT" sz="1600" i="1" dirty="0" err="1"/>
              <a:t>biliopancreatica</a:t>
            </a:r>
            <a:r>
              <a:rPr lang="it-IT" sz="1600" i="1" dirty="0"/>
              <a:t> non iniettata, se </a:t>
            </a:r>
            <a:r>
              <a:rPr lang="it-IT" sz="1600" i="1" dirty="0" err="1"/>
              <a:t>retromesocolica</a:t>
            </a:r>
            <a:r>
              <a:rPr lang="it-IT" sz="1600" i="1" dirty="0"/>
              <a:t> modica stenosi</a:t>
            </a:r>
          </a:p>
        </p:txBody>
      </p:sp>
    </p:spTree>
    <p:extLst>
      <p:ext uri="{BB962C8B-B14F-4D97-AF65-F5344CB8AC3E}">
        <p14:creationId xmlns:p14="http://schemas.microsoft.com/office/powerpoint/2010/main" val="244840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2620888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solidFill>
                  <a:srgbClr val="FFFF00"/>
                </a:solidFill>
              </a:rPr>
              <a:t>Stenosi o </a:t>
            </a:r>
            <a:r>
              <a:rPr lang="it-IT" dirty="0" err="1">
                <a:solidFill>
                  <a:srgbClr val="FFFF00"/>
                </a:solidFill>
              </a:rPr>
              <a:t>substenosi</a:t>
            </a:r>
            <a:r>
              <a:rPr lang="it-IT" dirty="0">
                <a:solidFill>
                  <a:srgbClr val="FFFF00"/>
                </a:solidFill>
              </a:rPr>
              <a:t> 3%</a:t>
            </a:r>
          </a:p>
          <a:p>
            <a:r>
              <a:rPr lang="it-IT" dirty="0">
                <a:solidFill>
                  <a:srgbClr val="FFFF00"/>
                </a:solidFill>
              </a:rPr>
              <a:t>Ulcere marginali dell’anastomosi </a:t>
            </a:r>
            <a:r>
              <a:rPr lang="it-IT" dirty="0" err="1">
                <a:solidFill>
                  <a:srgbClr val="FFFF00"/>
                </a:solidFill>
              </a:rPr>
              <a:t>gastrodigiunale</a:t>
            </a:r>
            <a:r>
              <a:rPr lang="it-IT" dirty="0">
                <a:solidFill>
                  <a:srgbClr val="FFFF00"/>
                </a:solidFill>
              </a:rPr>
              <a:t> 3%</a:t>
            </a:r>
          </a:p>
          <a:p>
            <a:r>
              <a:rPr lang="it-IT" dirty="0">
                <a:solidFill>
                  <a:srgbClr val="FFFF00"/>
                </a:solidFill>
              </a:rPr>
              <a:t>Deiscenza suture 5%</a:t>
            </a:r>
          </a:p>
          <a:p>
            <a:r>
              <a:rPr lang="it-IT" dirty="0">
                <a:solidFill>
                  <a:srgbClr val="FFFF00"/>
                </a:solidFill>
              </a:rPr>
              <a:t>Occlusione intestinale 5% </a:t>
            </a:r>
            <a:r>
              <a:rPr lang="it-IT" sz="1600" dirty="0">
                <a:solidFill>
                  <a:srgbClr val="FFFF00"/>
                </a:solidFill>
              </a:rPr>
              <a:t>per aderenze</a:t>
            </a:r>
          </a:p>
          <a:p>
            <a:r>
              <a:rPr lang="it-IT" sz="2600" dirty="0">
                <a:solidFill>
                  <a:srgbClr val="FFFF00"/>
                </a:solidFill>
              </a:rPr>
              <a:t>Ernie interne</a:t>
            </a:r>
            <a:r>
              <a:rPr lang="it-IT" sz="1600" dirty="0">
                <a:solidFill>
                  <a:srgbClr val="FFFF00"/>
                </a:solidFill>
              </a:rPr>
              <a:t>, mesocolica, mesenterica </a:t>
            </a:r>
            <a:r>
              <a:rPr lang="it-IT" sz="1600" dirty="0" err="1">
                <a:solidFill>
                  <a:srgbClr val="FFFF00"/>
                </a:solidFill>
              </a:rPr>
              <a:t>Petersen</a:t>
            </a:r>
            <a:endParaRPr lang="it-IT" sz="1600" dirty="0">
              <a:solidFill>
                <a:srgbClr val="FFFF00"/>
              </a:solidFill>
            </a:endParaRPr>
          </a:p>
          <a:p>
            <a:r>
              <a:rPr lang="it-IT" sz="2600" dirty="0">
                <a:solidFill>
                  <a:srgbClr val="FFFF00"/>
                </a:solidFill>
              </a:rPr>
              <a:t>Intussuscezione</a:t>
            </a:r>
          </a:p>
          <a:p>
            <a:r>
              <a:rPr lang="it-IT" dirty="0">
                <a:solidFill>
                  <a:srgbClr val="FFFF00"/>
                </a:solidFill>
              </a:rPr>
              <a:t>Ischemia digiunale</a:t>
            </a:r>
          </a:p>
          <a:p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DDB4AFB-3CDA-4D53-A4A1-26CB09BAD88A}"/>
              </a:ext>
            </a:extLst>
          </p:cNvPr>
          <p:cNvSpPr txBox="1">
            <a:spLocks/>
          </p:cNvSpPr>
          <p:nvPr/>
        </p:nvSpPr>
        <p:spPr bwMode="auto">
          <a:xfrm>
            <a:off x="1" y="260648"/>
            <a:ext cx="914399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/>
            <a:r>
              <a:rPr lang="it-IT" kern="0" dirty="0"/>
              <a:t>BYPASS GASTRICO </a:t>
            </a:r>
            <a:r>
              <a:rPr lang="it-IT" kern="0" dirty="0">
                <a:solidFill>
                  <a:srgbClr val="FFFF00"/>
                </a:solidFill>
              </a:rPr>
              <a:t>CONTROLLO POST OPERATORIO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4123770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CASO 7</a:t>
            </a:r>
          </a:p>
        </p:txBody>
      </p:sp>
      <p:pic>
        <p:nvPicPr>
          <p:cNvPr id="7" name="Segnaposto contenuto 6" descr="ln000 2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7728" r="1723" b="7442"/>
          <a:stretch/>
        </p:blipFill>
        <p:spPr>
          <a:xfrm>
            <a:off x="144993" y="1629077"/>
            <a:ext cx="4163442" cy="4431647"/>
          </a:xfrm>
        </p:spPr>
      </p:pic>
      <p:sp>
        <p:nvSpPr>
          <p:cNvPr id="4" name="CasellaDiTesto 3"/>
          <p:cNvSpPr txBox="1"/>
          <p:nvPr/>
        </p:nvSpPr>
        <p:spPr>
          <a:xfrm>
            <a:off x="5770435" y="8421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9" name="Immagine 8" descr="ln000 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" b="9269"/>
          <a:stretch/>
        </p:blipFill>
        <p:spPr>
          <a:xfrm>
            <a:off x="2489067" y="2360796"/>
            <a:ext cx="4371973" cy="4404036"/>
          </a:xfrm>
          <a:prstGeom prst="rect">
            <a:avLst/>
          </a:prstGeom>
        </p:spPr>
      </p:pic>
      <p:pic>
        <p:nvPicPr>
          <p:cNvPr id="10" name="Immagine 9" descr="ln000 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2" b="7584"/>
          <a:stretch/>
        </p:blipFill>
        <p:spPr>
          <a:xfrm>
            <a:off x="3907010" y="1629077"/>
            <a:ext cx="4363349" cy="44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5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708920"/>
            <a:ext cx="9144000" cy="1837429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dirty="0">
                <a:highlight>
                  <a:srgbClr val="FFFF00"/>
                </a:highlight>
              </a:rPr>
              <a:t>RUOLO</a:t>
            </a:r>
          </a:p>
          <a:p>
            <a:pPr marL="0" indent="0" algn="ctr">
              <a:buNone/>
            </a:pPr>
            <a:r>
              <a:rPr lang="it-IT" sz="2800" dirty="0">
                <a:highlight>
                  <a:srgbClr val="FFFF00"/>
                </a:highlight>
              </a:rPr>
              <a:t>NELLO STUDIO DEI PAZIENTI </a:t>
            </a:r>
          </a:p>
          <a:p>
            <a:pPr marL="0" indent="0" algn="ctr">
              <a:buNone/>
            </a:pPr>
            <a:r>
              <a:rPr lang="it-IT" sz="2800" dirty="0">
                <a:highlight>
                  <a:srgbClr val="FFFF00"/>
                </a:highlight>
              </a:rPr>
              <a:t>CANDIDATI A REDO SURGERY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E590D88-BFC1-0728-A8CA-07876E77A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8568951" cy="504825"/>
          </a:xfrm>
        </p:spPr>
        <p:txBody>
          <a:bodyPr/>
          <a:lstStyle/>
          <a:p>
            <a:pPr algn="ctr"/>
            <a:r>
              <a:rPr lang="it-IT" altLang="it-IT" sz="3600" dirty="0">
                <a:solidFill>
                  <a:srgbClr val="FFFF00"/>
                </a:solidFill>
              </a:rPr>
              <a:t>DIAGNOSTICA RADIOLOGICA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709042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ondin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8"/>
            <a:ext cx="91678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4" name="Rettangolo 2"/>
          <p:cNvSpPr>
            <a:spLocks noChangeArrowheads="1"/>
          </p:cNvSpPr>
          <p:nvPr/>
        </p:nvSpPr>
        <p:spPr bwMode="auto">
          <a:xfrm>
            <a:off x="251618" y="2276872"/>
            <a:ext cx="864076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Esiste un ruolo per la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TC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per la valutazione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morfologica e funzionale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della sleeve </a:t>
            </a:r>
            <a:r>
              <a:rPr lang="it-IT" altLang="it-IT" sz="4000" b="1" dirty="0" err="1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gastrectomy</a:t>
            </a:r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?</a:t>
            </a:r>
            <a:endParaRPr lang="it-IT" altLang="it-IT" sz="4000" dirty="0">
              <a:solidFill>
                <a:srgbClr val="8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4471285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CasellaDiTesto 7"/>
          <p:cNvSpPr txBox="1">
            <a:spLocks noChangeArrowheads="1"/>
          </p:cNvSpPr>
          <p:nvPr/>
        </p:nvSpPr>
        <p:spPr bwMode="auto">
          <a:xfrm>
            <a:off x="539750" y="1557338"/>
            <a:ext cx="4405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000" b="1" i="1" dirty="0">
                <a:latin typeface="Calibri" charset="0"/>
              </a:rPr>
              <a:t>TC</a:t>
            </a:r>
          </a:p>
        </p:txBody>
      </p:sp>
      <p:sp>
        <p:nvSpPr>
          <p:cNvPr id="24581" name="CasellaDiTesto 8"/>
          <p:cNvSpPr txBox="1">
            <a:spLocks noChangeArrowheads="1"/>
          </p:cNvSpPr>
          <p:nvPr/>
        </p:nvSpPr>
        <p:spPr bwMode="auto">
          <a:xfrm>
            <a:off x="323850" y="2205038"/>
            <a:ext cx="4752975" cy="34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it-IT" altLang="it-IT" sz="2000" dirty="0">
                <a:solidFill>
                  <a:srgbClr val="FFFF00"/>
                </a:solidFill>
                <a:latin typeface="Calibri" charset="0"/>
              </a:rPr>
              <a:t>MDCT con detettore &gt;4cm, 500 ml di soluzione di acqua con 20 ml di mezzo di contrasto iodato (</a:t>
            </a:r>
            <a:r>
              <a:rPr lang="it-IT" altLang="it-IT" sz="2000" dirty="0" err="1">
                <a:solidFill>
                  <a:srgbClr val="FFFF00"/>
                </a:solidFill>
                <a:latin typeface="Calibri" charset="0"/>
                <a:ea typeface="ヒラギノ角ゴ ProN W3" charset="-128"/>
              </a:rPr>
              <a:t>Gastromiro</a:t>
            </a:r>
            <a:r>
              <a:rPr lang="it-IT" altLang="it-IT" sz="2000" dirty="0">
                <a:solidFill>
                  <a:srgbClr val="FFFF00"/>
                </a:solidFill>
                <a:latin typeface="Calibri" charset="0"/>
                <a:ea typeface="ヒラギノ角ゴ ProN W3" charset="-128"/>
              </a:rPr>
              <a:t> ® Bracco, Milano)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it-IT" altLang="it-IT" sz="2000" dirty="0">
                <a:solidFill>
                  <a:srgbClr val="FFFF00"/>
                </a:solidFill>
                <a:latin typeface="Calibri" charset="0"/>
                <a:ea typeface="ヒラギノ角ゴ ProN W3" charset="-128"/>
              </a:rPr>
              <a:t>Nessun farmaco miorilassante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it-IT" altLang="it-IT" sz="2000" dirty="0">
                <a:solidFill>
                  <a:srgbClr val="FFFF00"/>
                </a:solidFill>
                <a:latin typeface="Calibri" charset="0"/>
                <a:ea typeface="ヒラギノ角ゴ ProN W3" charset="-128"/>
              </a:rPr>
              <a:t>Dose effettiva ai pazienti &lt; 3.6 mSv</a:t>
            </a:r>
            <a:endParaRPr lang="it-IT" altLang="it-IT" sz="2000" dirty="0">
              <a:solidFill>
                <a:srgbClr val="FFFF00"/>
              </a:solidFill>
              <a:latin typeface="Calibri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it-IT" altLang="it-IT" sz="1200" dirty="0">
              <a:solidFill>
                <a:srgbClr val="000000"/>
              </a:solidFill>
              <a:latin typeface="Calibri" charset="0"/>
              <a:ea typeface="ヒラギノ角ゴ ProN W3" charset="-128"/>
            </a:endParaRPr>
          </a:p>
          <a:p>
            <a:pPr algn="ctr">
              <a:lnSpc>
                <a:spcPct val="150000"/>
              </a:lnSpc>
            </a:pPr>
            <a:endParaRPr lang="it-IT" altLang="it-IT" sz="2000" dirty="0">
              <a:solidFill>
                <a:srgbClr val="000000"/>
              </a:solidFill>
              <a:latin typeface="Calibri" charset="0"/>
            </a:endParaRPr>
          </a:p>
          <a:p>
            <a:pPr algn="ctr">
              <a:lnSpc>
                <a:spcPct val="150000"/>
              </a:lnSpc>
            </a:pPr>
            <a:endParaRPr lang="it-IT" altLang="it-IT" sz="20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8" name="Immagine 7" descr="ge-lightspeed-vct-32-slice-ct-scanner.jpg"/>
          <p:cNvPicPr>
            <a:picLocks noChangeAspect="1"/>
          </p:cNvPicPr>
          <p:nvPr/>
        </p:nvPicPr>
        <p:blipFill>
          <a:blip r:embed="rId3"/>
          <a:srcRect l="18144" t="27216" r="31961" b="26291"/>
          <a:stretch>
            <a:fillRect/>
          </a:stretch>
        </p:blipFill>
        <p:spPr>
          <a:xfrm>
            <a:off x="5076056" y="1916832"/>
            <a:ext cx="3923928" cy="365638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95035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Immagine 7" descr="manier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76475"/>
            <a:ext cx="39830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magine 9" descr="manieri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341438"/>
            <a:ext cx="2884487" cy="45354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CasellaDiTesto 1"/>
          <p:cNvSpPr txBox="1">
            <a:spLocks noChangeArrowheads="1"/>
          </p:cNvSpPr>
          <p:nvPr/>
        </p:nvSpPr>
        <p:spPr bwMode="auto">
          <a:xfrm>
            <a:off x="1403350" y="1557338"/>
            <a:ext cx="319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latin typeface="Calibri" charset="0"/>
              </a:rPr>
              <a:t>Migrazione della sleeve</a:t>
            </a:r>
          </a:p>
        </p:txBody>
      </p:sp>
      <p:cxnSp>
        <p:nvCxnSpPr>
          <p:cNvPr id="3" name="Connettore 2 2"/>
          <p:cNvCxnSpPr/>
          <p:nvPr/>
        </p:nvCxnSpPr>
        <p:spPr bwMode="auto">
          <a:xfrm flipV="1">
            <a:off x="6372225" y="2276475"/>
            <a:ext cx="215900" cy="28892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993" name="CasellaDiTesto 6"/>
          <p:cNvSpPr txBox="1">
            <a:spLocks noChangeArrowheads="1"/>
          </p:cNvSpPr>
          <p:nvPr/>
        </p:nvSpPr>
        <p:spPr bwMode="auto">
          <a:xfrm>
            <a:off x="7194541" y="1868794"/>
            <a:ext cx="384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4000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41994" name="Triangolo 7"/>
          <p:cNvSpPr>
            <a:spLocks noChangeArrowheads="1"/>
          </p:cNvSpPr>
          <p:nvPr/>
        </p:nvSpPr>
        <p:spPr bwMode="auto">
          <a:xfrm rot="13927258">
            <a:off x="7265535" y="2812021"/>
            <a:ext cx="414338" cy="49371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829494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CasellaDiTesto 1"/>
          <p:cNvSpPr txBox="1">
            <a:spLocks noChangeArrowheads="1"/>
          </p:cNvSpPr>
          <p:nvPr/>
        </p:nvSpPr>
        <p:spPr bwMode="auto">
          <a:xfrm>
            <a:off x="1258888" y="1557338"/>
            <a:ext cx="3195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latin typeface="Calibri" charset="0"/>
              </a:rPr>
              <a:t>Dilatazione della sleeve</a:t>
            </a:r>
          </a:p>
        </p:txBody>
      </p:sp>
      <p:pic>
        <p:nvPicPr>
          <p:cNvPr id="46086" name="Immagine 6" descr="3D Saved State - Immagini elabor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23444" r="10516" b="20769"/>
          <a:stretch>
            <a:fillRect/>
          </a:stretch>
        </p:blipFill>
        <p:spPr bwMode="auto">
          <a:xfrm>
            <a:off x="684213" y="2349500"/>
            <a:ext cx="44640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773238"/>
            <a:ext cx="21605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49725"/>
            <a:ext cx="2708275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90905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1" descr="Figure 3a.tif">
            <a:extLst>
              <a:ext uri="{FF2B5EF4-FFF2-40B4-BE49-F238E27FC236}">
                <a16:creationId xmlns:a16="http://schemas.microsoft.com/office/drawing/2014/main" id="{82AFCC1A-65E9-84B3-F2BA-86BABF22A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92375"/>
            <a:ext cx="4999037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2" descr="Figure 3b.tif">
            <a:extLst>
              <a:ext uri="{FF2B5EF4-FFF2-40B4-BE49-F238E27FC236}">
                <a16:creationId xmlns:a16="http://schemas.microsoft.com/office/drawing/2014/main" id="{18503D9A-CA97-5866-6833-C7C7BFB6B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8" b="18442"/>
          <a:stretch>
            <a:fillRect/>
          </a:stretch>
        </p:blipFill>
        <p:spPr bwMode="auto">
          <a:xfrm>
            <a:off x="5219700" y="2060575"/>
            <a:ext cx="377666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CasellaDiTesto 1">
            <a:extLst>
              <a:ext uri="{FF2B5EF4-FFF2-40B4-BE49-F238E27FC236}">
                <a16:creationId xmlns:a16="http://schemas.microsoft.com/office/drawing/2014/main" id="{0936B7E6-1855-0D98-067F-82FF72821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1557338"/>
            <a:ext cx="1536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latin typeface="Calibri" panose="020F0502020204030204" pitchFamily="34" charset="0"/>
              </a:rPr>
              <a:t>Neo fondo</a:t>
            </a:r>
          </a:p>
        </p:txBody>
      </p:sp>
    </p:spTree>
    <p:extLst>
      <p:ext uri="{BB962C8B-B14F-4D97-AF65-F5344CB8AC3E}">
        <p14:creationId xmlns:p14="http://schemas.microsoft.com/office/powerpoint/2010/main" val="116566849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ondin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8"/>
            <a:ext cx="91678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4" name="Rettangolo 2"/>
          <p:cNvSpPr>
            <a:spLocks noChangeArrowheads="1"/>
          </p:cNvSpPr>
          <p:nvPr/>
        </p:nvSpPr>
        <p:spPr bwMode="auto">
          <a:xfrm>
            <a:off x="251618" y="2276872"/>
            <a:ext cx="864076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Esiste un ruolo per la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RM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per la valutazione funzionale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della sleeve </a:t>
            </a:r>
            <a:r>
              <a:rPr lang="it-IT" altLang="it-IT" sz="4000" b="1" dirty="0" err="1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gastrectomy</a:t>
            </a:r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?</a:t>
            </a:r>
            <a:endParaRPr lang="it-IT" altLang="it-IT" sz="4000" b="1" dirty="0">
              <a:solidFill>
                <a:srgbClr val="8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8624456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CasellaDiTesto 3"/>
          <p:cNvSpPr txBox="1">
            <a:spLocks noChangeArrowheads="1"/>
          </p:cNvSpPr>
          <p:nvPr/>
        </p:nvSpPr>
        <p:spPr bwMode="auto">
          <a:xfrm>
            <a:off x="250825" y="1268413"/>
            <a:ext cx="5533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000" b="1" i="1" dirty="0">
                <a:latin typeface="Calibri" charset="0"/>
              </a:rPr>
              <a:t>RM</a:t>
            </a:r>
          </a:p>
        </p:txBody>
      </p:sp>
      <p:sp>
        <p:nvSpPr>
          <p:cNvPr id="25605" name="CasellaDiTesto 6"/>
          <p:cNvSpPr txBox="1">
            <a:spLocks noChangeArrowheads="1"/>
          </p:cNvSpPr>
          <p:nvPr/>
        </p:nvSpPr>
        <p:spPr bwMode="auto">
          <a:xfrm>
            <a:off x="-252413" y="1700213"/>
            <a:ext cx="5400676" cy="339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800100" indent="-3429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algn="just">
              <a:lnSpc>
                <a:spcPct val="120000"/>
              </a:lnSpc>
              <a:buFont typeface="Arial" charset="0"/>
              <a:buChar char="•"/>
            </a:pP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RM a 1,5 Tesla</a:t>
            </a:r>
          </a:p>
          <a:p>
            <a:pPr lvl="1" algn="just">
              <a:lnSpc>
                <a:spcPct val="120000"/>
              </a:lnSpc>
              <a:buFont typeface="Arial" charset="0"/>
              <a:buChar char="•"/>
            </a:pP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Sequenze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assiali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e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coronali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HASTE T2w  e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sequenze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sagittali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TruFisp</a:t>
            </a:r>
            <a:endParaRPr lang="en-US" altLang="it-IT" sz="2000" dirty="0">
              <a:solidFill>
                <a:srgbClr val="FFFF00"/>
              </a:solidFill>
              <a:latin typeface="Calibri" charset="0"/>
            </a:endParaRPr>
          </a:p>
          <a:p>
            <a:pPr lvl="1" algn="just">
              <a:lnSpc>
                <a:spcPct val="120000"/>
              </a:lnSpc>
              <a:buFont typeface="Arial" charset="0"/>
              <a:buChar char="•"/>
            </a:pP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Paziente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prono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</a:p>
          <a:p>
            <a:pPr lvl="1" algn="just">
              <a:lnSpc>
                <a:spcPct val="120000"/>
              </a:lnSpc>
              <a:buFont typeface="Arial" charset="0"/>
              <a:buChar char="•"/>
            </a:pP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Ingestione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di </a:t>
            </a:r>
            <a:r>
              <a:rPr lang="it-IT" altLang="it-IT" sz="2000" dirty="0">
                <a:solidFill>
                  <a:srgbClr val="FFFF00"/>
                </a:solidFill>
                <a:latin typeface="Calibri" charset="0"/>
              </a:rPr>
              <a:t>soluzione (500gr di yogurt) con 15 ml di mdc paramagnetico (gadolinio)</a:t>
            </a:r>
          </a:p>
          <a:p>
            <a:pPr lvl="1" algn="just">
              <a:lnSpc>
                <a:spcPct val="120000"/>
              </a:lnSpc>
              <a:buFont typeface="Arial" charset="0"/>
              <a:buChar char="•"/>
            </a:pPr>
            <a:r>
              <a:rPr lang="it-IT" altLang="it-IT" sz="2000" dirty="0">
                <a:solidFill>
                  <a:srgbClr val="FFFF00"/>
                </a:solidFill>
                <a:latin typeface="Calibri" charset="0"/>
                <a:ea typeface="ヒラギノ角ゴ ProN W3" charset="-128"/>
              </a:rPr>
              <a:t>Nessun farmaco spasmolitico né mdc per via </a:t>
            </a:r>
            <a:r>
              <a:rPr lang="it-IT" altLang="it-IT" sz="2000" dirty="0" err="1">
                <a:solidFill>
                  <a:srgbClr val="FFFF00"/>
                </a:solidFill>
                <a:latin typeface="Calibri" charset="0"/>
                <a:ea typeface="ヒラギノ角ゴ ProN W3" charset="-128"/>
              </a:rPr>
              <a:t>e.v.</a:t>
            </a:r>
            <a:endParaRPr lang="it-IT" altLang="it-IT" sz="2000" dirty="0">
              <a:solidFill>
                <a:srgbClr val="FFFF00"/>
              </a:solidFill>
              <a:latin typeface="Calibri" charset="0"/>
            </a:endParaRPr>
          </a:p>
        </p:txBody>
      </p:sp>
      <p:pic>
        <p:nvPicPr>
          <p:cNvPr id="3482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16113"/>
            <a:ext cx="3827463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9183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CasellaDiTesto 7"/>
          <p:cNvSpPr txBox="1">
            <a:spLocks noChangeArrowheads="1"/>
          </p:cNvSpPr>
          <p:nvPr/>
        </p:nvSpPr>
        <p:spPr bwMode="auto">
          <a:xfrm>
            <a:off x="250825" y="188913"/>
            <a:ext cx="14112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it-IT" altLang="it-IT" sz="2800" b="1">
                <a:latin typeface="Calibri" charset="0"/>
              </a:rPr>
              <a:t>Risultati</a:t>
            </a:r>
          </a:p>
        </p:txBody>
      </p:sp>
      <p:pic>
        <p:nvPicPr>
          <p:cNvPr id="2" name="CHERUBINI ELISABETTA0-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825" y="1772816"/>
            <a:ext cx="4598894" cy="3657600"/>
          </a:xfrm>
          <a:prstGeom prst="rect">
            <a:avLst/>
          </a:prstGeom>
        </p:spPr>
      </p:pic>
      <p:pic>
        <p:nvPicPr>
          <p:cNvPr id="4" name="CIMAGLIA ADRIANO-2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1772816"/>
            <a:ext cx="3479800" cy="3657600"/>
          </a:xfrm>
          <a:prstGeom prst="rect">
            <a:avLst/>
          </a:prstGeom>
        </p:spPr>
      </p:pic>
      <p:sp>
        <p:nvSpPr>
          <p:cNvPr id="8" name="CasellaDiTesto 1"/>
          <p:cNvSpPr txBox="1">
            <a:spLocks noChangeArrowheads="1"/>
          </p:cNvSpPr>
          <p:nvPr/>
        </p:nvSpPr>
        <p:spPr bwMode="auto">
          <a:xfrm>
            <a:off x="899592" y="1196752"/>
            <a:ext cx="31808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latin typeface="Calibri" charset="0"/>
              </a:rPr>
              <a:t>Reflusso </a:t>
            </a:r>
            <a:r>
              <a:rPr lang="it-IT" altLang="it-IT" b="1" dirty="0" err="1">
                <a:solidFill>
                  <a:schemeClr val="bg1"/>
                </a:solidFill>
                <a:latin typeface="Calibri" charset="0"/>
              </a:rPr>
              <a:t>gastoesofageo</a:t>
            </a:r>
            <a:endParaRPr lang="it-IT" altLang="it-IT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CasellaDiTesto 1"/>
          <p:cNvSpPr txBox="1">
            <a:spLocks noChangeArrowheads="1"/>
          </p:cNvSpPr>
          <p:nvPr/>
        </p:nvSpPr>
        <p:spPr bwMode="auto">
          <a:xfrm>
            <a:off x="5292080" y="5445224"/>
            <a:ext cx="3421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b="1" dirty="0">
                <a:solidFill>
                  <a:schemeClr val="bg1"/>
                </a:solidFill>
                <a:latin typeface="Calibri" charset="0"/>
              </a:rPr>
              <a:t>Alterazione della motilità</a:t>
            </a:r>
          </a:p>
        </p:txBody>
      </p:sp>
    </p:spTree>
    <p:extLst>
      <p:ext uri="{BB962C8B-B14F-4D97-AF65-F5344CB8AC3E}">
        <p14:creationId xmlns:p14="http://schemas.microsoft.com/office/powerpoint/2010/main" val="3480634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2028" y="177281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it-IT" sz="2000" b="1" i="1" dirty="0">
                <a:solidFill>
                  <a:srgbClr val="FFFF00"/>
                </a:solidFill>
                <a:latin typeface="Calibri" charset="0"/>
              </a:rPr>
              <a:t>TC</a:t>
            </a:r>
          </a:p>
          <a:p>
            <a:pPr lvl="1"/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Ectasia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esofagea</a:t>
            </a:r>
            <a:endParaRPr lang="en-US" altLang="it-IT" sz="2000" dirty="0">
              <a:solidFill>
                <a:srgbClr val="FFFF00"/>
              </a:solidFill>
              <a:latin typeface="Calibri" charset="0"/>
            </a:endParaRPr>
          </a:p>
          <a:p>
            <a:pPr lvl="1"/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Migrazione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della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sleeve</a:t>
            </a:r>
          </a:p>
          <a:p>
            <a:pPr lvl="1"/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Sviluppo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di un “neo-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fondo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”</a:t>
            </a:r>
          </a:p>
          <a:p>
            <a:pPr lvl="1"/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Dilatazione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della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sleeve</a:t>
            </a:r>
          </a:p>
          <a:p>
            <a:pPr lvl="1"/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Dilatazione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antrale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</a:p>
          <a:p>
            <a:pPr lvl="1"/>
            <a:endParaRPr lang="en-US" altLang="it-IT" sz="2000" dirty="0">
              <a:solidFill>
                <a:srgbClr val="FFFF00"/>
              </a:solidFill>
              <a:latin typeface="Calibri" charset="0"/>
            </a:endParaRPr>
          </a:p>
          <a:p>
            <a:r>
              <a:rPr lang="en-US" altLang="it-IT" sz="2000" b="1" i="1" dirty="0" err="1">
                <a:solidFill>
                  <a:srgbClr val="FFFF00"/>
                </a:solidFill>
                <a:latin typeface="Calibri" charset="0"/>
              </a:rPr>
              <a:t>cineRM</a:t>
            </a:r>
            <a:endParaRPr lang="en-US" altLang="it-IT" sz="2000" b="1" i="1" dirty="0">
              <a:solidFill>
                <a:srgbClr val="FFFF00"/>
              </a:solidFill>
              <a:latin typeface="Calibri" charset="0"/>
            </a:endParaRPr>
          </a:p>
          <a:p>
            <a:pPr lvl="1"/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Reflusso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gastroesofageo</a:t>
            </a:r>
            <a:endParaRPr lang="en-US" altLang="it-IT" sz="2000" dirty="0">
              <a:solidFill>
                <a:srgbClr val="FFFF00"/>
              </a:solidFill>
              <a:latin typeface="Calibri" charset="0"/>
            </a:endParaRPr>
          </a:p>
          <a:p>
            <a:pPr lvl="1"/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Disturbi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della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it-IT" sz="2000" dirty="0" err="1">
                <a:solidFill>
                  <a:srgbClr val="FFFF00"/>
                </a:solidFill>
                <a:latin typeface="Calibri" charset="0"/>
              </a:rPr>
              <a:t>motilità</a:t>
            </a:r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</a:p>
          <a:p>
            <a:pPr lvl="1"/>
            <a:endParaRPr lang="en-US" altLang="it-IT" sz="2000" dirty="0">
              <a:solidFill>
                <a:srgbClr val="FFFF00"/>
              </a:solidFill>
              <a:latin typeface="Calibri" charset="0"/>
            </a:endParaRPr>
          </a:p>
          <a:p>
            <a:r>
              <a:rPr lang="en-US" altLang="it-IT" sz="2000" dirty="0">
                <a:solidFill>
                  <a:srgbClr val="FFFF00"/>
                </a:solidFill>
                <a:latin typeface="Calibri" charset="0"/>
              </a:rPr>
              <a:t> </a:t>
            </a:r>
          </a:p>
        </p:txBody>
      </p:sp>
      <p:pic>
        <p:nvPicPr>
          <p:cNvPr id="9" name="Picture 1" descr="Figure 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7" r="21022"/>
          <a:stretch>
            <a:fillRect/>
          </a:stretch>
        </p:blipFill>
        <p:spPr bwMode="auto">
          <a:xfrm rot="16200000">
            <a:off x="5661596" y="-972965"/>
            <a:ext cx="2044957" cy="4224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81" y="2095103"/>
            <a:ext cx="2027968" cy="2493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6" descr="Figure 2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49" y="2095103"/>
            <a:ext cx="2423948" cy="2423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CIMAGLIA ADRIANO-2.m4v">
            <a:hlinkClick r:id="" action="ppaction://medi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493" y="4391712"/>
            <a:ext cx="2194254" cy="2305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74" y="4588612"/>
            <a:ext cx="2522179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16692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ondin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8"/>
            <a:ext cx="916781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4" name="Rettangolo 2"/>
          <p:cNvSpPr>
            <a:spLocks noChangeArrowheads="1"/>
          </p:cNvSpPr>
          <p:nvPr/>
        </p:nvSpPr>
        <p:spPr bwMode="auto">
          <a:xfrm>
            <a:off x="251618" y="2276872"/>
            <a:ext cx="86407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E’ possibile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una analisi dei volumi gastrici </a:t>
            </a:r>
          </a:p>
          <a:p>
            <a:pPr algn="ctr"/>
            <a:r>
              <a:rPr lang="it-IT" altLang="it-IT" sz="4000" b="1" dirty="0">
                <a:solidFill>
                  <a:srgbClr val="800000"/>
                </a:solidFill>
                <a:highlight>
                  <a:srgbClr val="FFFF00"/>
                </a:highlight>
                <a:latin typeface="Calibri" charset="0"/>
                <a:ea typeface="ヒラギノ角ゴ ProN W6" charset="-128"/>
              </a:rPr>
              <a:t>nei pazienti dopo interventi bariatrici?</a:t>
            </a:r>
            <a:endParaRPr lang="it-IT" altLang="it-IT" sz="4000" dirty="0">
              <a:solidFill>
                <a:srgbClr val="822433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225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7027" y="215685"/>
            <a:ext cx="8229600" cy="114300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/>
              <a:t>CHIRURGIA BARIATRICA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74657" y="2630806"/>
            <a:ext cx="9144000" cy="471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>
                <a:highlight>
                  <a:srgbClr val="FFFF00"/>
                </a:highlight>
              </a:rPr>
              <a:t>   BENDAGGIO GASTRICO       SLEEVE GASTRECTOMY      BYPASS GASTRICO    .                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998" t="44327" r="67499" b="7688"/>
          <a:stretch/>
        </p:blipFill>
        <p:spPr>
          <a:xfrm>
            <a:off x="5940152" y="3284984"/>
            <a:ext cx="3145959" cy="3092084"/>
          </a:xfrm>
          <a:prstGeom prst="rect">
            <a:avLst/>
          </a:prstGeom>
          <a:ln w="57150" cmpd="sng">
            <a:solidFill>
              <a:schemeClr val="accent4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r="51895" b="5807"/>
          <a:stretch/>
        </p:blipFill>
        <p:spPr>
          <a:xfrm>
            <a:off x="127319" y="3375888"/>
            <a:ext cx="2746941" cy="3087416"/>
          </a:xfrm>
          <a:prstGeom prst="rect">
            <a:avLst/>
          </a:prstGeom>
          <a:ln w="57150" cmpd="sng">
            <a:solidFill>
              <a:schemeClr val="accent4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r="68817" b="7156"/>
          <a:stretch/>
        </p:blipFill>
        <p:spPr>
          <a:xfrm>
            <a:off x="3116669" y="3755300"/>
            <a:ext cx="2618341" cy="3102700"/>
          </a:xfrm>
          <a:prstGeom prst="rect">
            <a:avLst/>
          </a:prstGeom>
          <a:ln w="57150" cmpd="sng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7989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DF12DD-49AE-9A60-C327-4F958665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4934"/>
            <a:ext cx="7770813" cy="50243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Ricostruzione volumi gastrici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877CB9C-2BEF-7206-B087-0B7402633D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3563938"/>
            <a:ext cx="8094663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83545617-ADF0-D61F-D8CA-661DB03CB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946150"/>
            <a:ext cx="6477000" cy="245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236D50-F615-DF55-DB5E-F027AEC6CF7B}"/>
              </a:ext>
            </a:extLst>
          </p:cNvPr>
          <p:cNvCxnSpPr>
            <a:stCxn id="11267" idx="1"/>
          </p:cNvCxnSpPr>
          <p:nvPr/>
        </p:nvCxnSpPr>
        <p:spPr>
          <a:xfrm>
            <a:off x="1362075" y="2176463"/>
            <a:ext cx="2574925" cy="0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 descr="3.jpg">
            <a:extLst>
              <a:ext uri="{FF2B5EF4-FFF2-40B4-BE49-F238E27FC236}">
                <a16:creationId xmlns:a16="http://schemas.microsoft.com/office/drawing/2014/main" id="{A9025752-3248-28AE-F49C-391F9385A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13937" r="8352" b="15393"/>
          <a:stretch/>
        </p:blipFill>
        <p:spPr bwMode="auto">
          <a:xfrm>
            <a:off x="179513" y="1196752"/>
            <a:ext cx="8931938" cy="474644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3" descr="5d.jpg">
            <a:extLst>
              <a:ext uri="{FF2B5EF4-FFF2-40B4-BE49-F238E27FC236}">
                <a16:creationId xmlns:a16="http://schemas.microsoft.com/office/drawing/2014/main" id="{10EBD836-2FB0-234B-4052-3284596DC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 t="15024" r="8409" b="15657"/>
          <a:stretch/>
        </p:blipFill>
        <p:spPr bwMode="auto">
          <a:xfrm>
            <a:off x="350700" y="1080914"/>
            <a:ext cx="8325755" cy="479635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253AA-D860-142D-CDD6-E0F33BAF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pic>
        <p:nvPicPr>
          <p:cNvPr id="18434" name="Content Placeholder 3" descr="1 (1).jpg">
            <a:extLst>
              <a:ext uri="{FF2B5EF4-FFF2-40B4-BE49-F238E27FC236}">
                <a16:creationId xmlns:a16="http://schemas.microsoft.com/office/drawing/2014/main" id="{83A01E8F-417A-8A6D-23D5-80C06E286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3" t="22202" r="15877" b="26511"/>
          <a:stretch>
            <a:fillRect/>
          </a:stretch>
        </p:blipFill>
        <p:spPr bwMode="auto">
          <a:xfrm>
            <a:off x="571500" y="120650"/>
            <a:ext cx="8001000" cy="3328988"/>
          </a:xfrm>
        </p:spPr>
      </p:pic>
      <p:pic>
        <p:nvPicPr>
          <p:cNvPr id="18435" name="Picture 4" descr="2 (1).jpg">
            <a:extLst>
              <a:ext uri="{FF2B5EF4-FFF2-40B4-BE49-F238E27FC236}">
                <a16:creationId xmlns:a16="http://schemas.microsoft.com/office/drawing/2014/main" id="{530D0098-934D-CA53-2B90-D873AA4CC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t="21065" r="15428" b="25945"/>
          <a:stretch>
            <a:fillRect/>
          </a:stretch>
        </p:blipFill>
        <p:spPr bwMode="auto">
          <a:xfrm>
            <a:off x="571500" y="3135313"/>
            <a:ext cx="800100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7380-D067-B260-618E-F51EB89C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pic>
        <p:nvPicPr>
          <p:cNvPr id="19458" name="Content Placeholder 3" descr="3 (1).jpg">
            <a:extLst>
              <a:ext uri="{FF2B5EF4-FFF2-40B4-BE49-F238E27FC236}">
                <a16:creationId xmlns:a16="http://schemas.microsoft.com/office/drawing/2014/main" id="{9F009B21-A9CE-945D-C9F8-8C6856820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t="24911" r="15286" b="25243"/>
          <a:stretch>
            <a:fillRect/>
          </a:stretch>
        </p:blipFill>
        <p:spPr bwMode="auto">
          <a:xfrm>
            <a:off x="528638" y="120650"/>
            <a:ext cx="8124825" cy="3375025"/>
          </a:xfrm>
        </p:spPr>
      </p:pic>
      <p:pic>
        <p:nvPicPr>
          <p:cNvPr id="19459" name="Picture 4" descr="4.jpg">
            <a:extLst>
              <a:ext uri="{FF2B5EF4-FFF2-40B4-BE49-F238E27FC236}">
                <a16:creationId xmlns:a16="http://schemas.microsoft.com/office/drawing/2014/main" id="{81A03D6F-1F3C-6791-BD0D-2C8E74144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25383" r="22859" b="25383"/>
          <a:stretch>
            <a:fillRect/>
          </a:stretch>
        </p:blipFill>
        <p:spPr bwMode="auto">
          <a:xfrm>
            <a:off x="528638" y="3324225"/>
            <a:ext cx="81248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3" descr="6d (1).jpg">
            <a:extLst>
              <a:ext uri="{FF2B5EF4-FFF2-40B4-BE49-F238E27FC236}">
                <a16:creationId xmlns:a16="http://schemas.microsoft.com/office/drawing/2014/main" id="{7190F31D-2579-F5E4-CB18-AA9FFB819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2" t="20657" r="19537" b="15794"/>
          <a:stretch>
            <a:fillRect/>
          </a:stretch>
        </p:blipFill>
        <p:spPr bwMode="auto">
          <a:xfrm>
            <a:off x="268288" y="161925"/>
            <a:ext cx="5453062" cy="4164013"/>
          </a:xfrm>
        </p:spPr>
      </p:pic>
      <p:pic>
        <p:nvPicPr>
          <p:cNvPr id="20483" name="Picture 4" descr="7d.jpg">
            <a:extLst>
              <a:ext uri="{FF2B5EF4-FFF2-40B4-BE49-F238E27FC236}">
                <a16:creationId xmlns:a16="http://schemas.microsoft.com/office/drawing/2014/main" id="{393CE241-B4D9-B37C-AFC8-72CBBE33F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13235" r="28976" b="13499"/>
          <a:stretch>
            <a:fillRect/>
          </a:stretch>
        </p:blipFill>
        <p:spPr bwMode="auto">
          <a:xfrm>
            <a:off x="4256088" y="2828925"/>
            <a:ext cx="466725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 </a:t>
            </a:r>
          </a:p>
        </p:txBody>
      </p:sp>
      <p:pic>
        <p:nvPicPr>
          <p:cNvPr id="2051" name="Picture 3" descr="C:\Users\utente\Desktop\tesi\8 immagini per la tesi\stomaco per tesi\5b.png"/>
          <p:cNvPicPr>
            <a:picLocks noChangeAspect="1" noChangeArrowheads="1"/>
          </p:cNvPicPr>
          <p:nvPr/>
        </p:nvPicPr>
        <p:blipFill>
          <a:blip r:embed="rId2" cstate="print"/>
          <a:srcRect l="21096" t="22118" r="17352" b="30890"/>
          <a:stretch>
            <a:fillRect/>
          </a:stretch>
        </p:blipFill>
        <p:spPr bwMode="auto">
          <a:xfrm>
            <a:off x="1512000" y="3929066"/>
            <a:ext cx="6120000" cy="2637930"/>
          </a:xfrm>
          <a:prstGeom prst="rect">
            <a:avLst/>
          </a:prstGeom>
          <a:noFill/>
        </p:spPr>
      </p:pic>
      <p:pic>
        <p:nvPicPr>
          <p:cNvPr id="6" name="Immagine 5" descr="3b.png"/>
          <p:cNvPicPr>
            <a:picLocks noChangeAspect="1"/>
          </p:cNvPicPr>
          <p:nvPr/>
        </p:nvPicPr>
        <p:blipFill>
          <a:blip r:embed="rId3"/>
          <a:srcRect l="18025" t="25160" r="20025" b="28030"/>
          <a:stretch>
            <a:fillRect/>
          </a:stretch>
        </p:blipFill>
        <p:spPr>
          <a:xfrm>
            <a:off x="1512000" y="1071546"/>
            <a:ext cx="6120000" cy="26107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tente\Desktop\tesi\8 immagini per la tesi\stomaco per tesi\2.png"/>
          <p:cNvPicPr>
            <a:picLocks noChangeAspect="1" noChangeArrowheads="1"/>
          </p:cNvPicPr>
          <p:nvPr/>
        </p:nvPicPr>
        <p:blipFill>
          <a:blip r:embed="rId2"/>
          <a:srcRect l="25438" t="16896" r="25805" b="19272"/>
          <a:stretch>
            <a:fillRect/>
          </a:stretch>
        </p:blipFill>
        <p:spPr bwMode="auto">
          <a:xfrm>
            <a:off x="4929190" y="1285860"/>
            <a:ext cx="3240000" cy="2394782"/>
          </a:xfrm>
          <a:prstGeom prst="rect">
            <a:avLst/>
          </a:prstGeom>
          <a:noFill/>
        </p:spPr>
      </p:pic>
      <p:pic>
        <p:nvPicPr>
          <p:cNvPr id="3076" name="Picture 4" descr="C:\Users\utente\Desktop\tesi\8 immagini per la tesi\stomaco per tesi\12.png"/>
          <p:cNvPicPr>
            <a:picLocks noChangeAspect="1" noChangeArrowheads="1"/>
          </p:cNvPicPr>
          <p:nvPr/>
        </p:nvPicPr>
        <p:blipFill>
          <a:blip r:embed="rId3"/>
          <a:srcRect l="19712" t="20009" r="30923" b="15365"/>
          <a:stretch>
            <a:fillRect/>
          </a:stretch>
        </p:blipFill>
        <p:spPr bwMode="auto">
          <a:xfrm>
            <a:off x="1000100" y="1285860"/>
            <a:ext cx="3240000" cy="2394782"/>
          </a:xfrm>
          <a:prstGeom prst="rect">
            <a:avLst/>
          </a:prstGeom>
          <a:noFill/>
        </p:spPr>
      </p:pic>
      <p:pic>
        <p:nvPicPr>
          <p:cNvPr id="3077" name="Picture 5" descr="C:\Users\utente\Desktop\tesi\8 immagini per la tesi\stomaco per tesi\6a.png"/>
          <p:cNvPicPr>
            <a:picLocks noChangeAspect="1" noChangeArrowheads="1"/>
          </p:cNvPicPr>
          <p:nvPr/>
        </p:nvPicPr>
        <p:blipFill>
          <a:blip r:embed="rId4"/>
          <a:srcRect l="19657" t="20876" r="17949" b="24625"/>
          <a:stretch>
            <a:fillRect/>
          </a:stretch>
        </p:blipFill>
        <p:spPr bwMode="auto">
          <a:xfrm>
            <a:off x="1964513" y="3929066"/>
            <a:ext cx="5214974" cy="257176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C9E12-0DA0-CA0B-5F41-85B654676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431925"/>
            <a:ext cx="8640960" cy="51117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Calcolare il </a:t>
            </a: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volume gastrico residuo</a:t>
            </a: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 immagini </a:t>
            </a: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RX </a:t>
            </a: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1°giornata post-operatoria e a determinati intervalli temporali (&lt; 3, 6, 12, 24, 36, 48, 60, 72 mesi) rende utile una correlazione tra volume gastrico e </a:t>
            </a: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EWL </a:t>
            </a:r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nel tempo?</a:t>
            </a:r>
            <a:endParaRPr lang="en-US" altLang="it-IT" sz="4000" b="1" dirty="0">
              <a:solidFill>
                <a:srgbClr val="FFFF00"/>
              </a:solidFill>
              <a:effectLst>
                <a:outerShdw blurRad="38100" dist="38100" dir="2700000" algn="tl">
                  <a:srgbClr val="6F6D5D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96C36A-8FCA-5FE6-832C-04A0D22A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384"/>
            <a:ext cx="9036496" cy="74834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volumetria gastrica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BD933BEF-F770-FE21-F89F-04726401FB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4306888"/>
            <a:ext cx="5719762" cy="2424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0BE692D3-5F22-C923-0AC0-7D3D928EE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946150"/>
            <a:ext cx="7261225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Box 3">
            <a:extLst>
              <a:ext uri="{FF2B5EF4-FFF2-40B4-BE49-F238E27FC236}">
                <a16:creationId xmlns:a16="http://schemas.microsoft.com/office/drawing/2014/main" id="{AF91D8D3-2DD9-9B87-8595-984FC52B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3567113"/>
            <a:ext cx="751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200" dirty="0" err="1">
                <a:solidFill>
                  <a:srgbClr val="FFFF00"/>
                </a:solidFill>
              </a:rPr>
              <a:t>Pawanindra</a:t>
            </a:r>
            <a:r>
              <a:rPr lang="en-US" altLang="it-IT" sz="1200" dirty="0">
                <a:solidFill>
                  <a:srgbClr val="FFFF00"/>
                </a:solidFill>
              </a:rPr>
              <a:t> L, </a:t>
            </a:r>
            <a:r>
              <a:rPr lang="en-US" altLang="it-IT" sz="1200" dirty="0" err="1">
                <a:solidFill>
                  <a:srgbClr val="FFFF00"/>
                </a:solidFill>
              </a:rPr>
              <a:t>Vindal</a:t>
            </a:r>
            <a:r>
              <a:rPr lang="en-US" altLang="it-IT" sz="1200" dirty="0">
                <a:solidFill>
                  <a:srgbClr val="FFFF00"/>
                </a:solidFill>
              </a:rPr>
              <a:t> A, </a:t>
            </a:r>
            <a:r>
              <a:rPr lang="en-US" altLang="it-IT" sz="1200" dirty="0" err="1">
                <a:solidFill>
                  <a:srgbClr val="FFFF00"/>
                </a:solidFill>
              </a:rPr>
              <a:t>Midha</a:t>
            </a:r>
            <a:r>
              <a:rPr lang="en-US" altLang="it-IT" sz="1200" dirty="0">
                <a:solidFill>
                  <a:srgbClr val="FFFF00"/>
                </a:solidFill>
              </a:rPr>
              <a:t> M, Nagpal P,  Manchanda A, Chander J – Early post-operative weight loss after LSG correlates with the volume of the excised stomach and not with that of the sleeve! Preliminary data from a multi-detector computed tomography-based study. 2014 Surg </a:t>
            </a:r>
            <a:r>
              <a:rPr lang="en-US" altLang="it-IT" sz="1200" dirty="0" err="1">
                <a:solidFill>
                  <a:srgbClr val="FFFF00"/>
                </a:solidFill>
              </a:rPr>
              <a:t>Endosc</a:t>
            </a:r>
            <a:r>
              <a:rPr lang="en-US" altLang="it-IT" sz="12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7653" name="TextBox 5">
            <a:extLst>
              <a:ext uri="{FF2B5EF4-FFF2-40B4-BE49-F238E27FC236}">
                <a16:creationId xmlns:a16="http://schemas.microsoft.com/office/drawing/2014/main" id="{D392F371-07AC-5EB4-B7ED-D375D4FB2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4976813"/>
            <a:ext cx="24828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200" dirty="0">
                <a:solidFill>
                  <a:srgbClr val="FFFF00"/>
                </a:solidFill>
              </a:rPr>
              <a:t>Baumann T, </a:t>
            </a:r>
            <a:r>
              <a:rPr lang="en-US" altLang="it-IT" sz="1200" dirty="0" err="1">
                <a:solidFill>
                  <a:srgbClr val="FFFF00"/>
                </a:solidFill>
              </a:rPr>
              <a:t>Grueneberger</a:t>
            </a:r>
            <a:r>
              <a:rPr lang="en-US" altLang="it-IT" sz="1200" dirty="0">
                <a:solidFill>
                  <a:srgbClr val="FFFF00"/>
                </a:solidFill>
              </a:rPr>
              <a:t> J, Pache G, </a:t>
            </a:r>
            <a:r>
              <a:rPr lang="en-US" altLang="it-IT" sz="1200" dirty="0" err="1">
                <a:solidFill>
                  <a:srgbClr val="FFFF00"/>
                </a:solidFill>
              </a:rPr>
              <a:t>Kuesters</a:t>
            </a:r>
            <a:r>
              <a:rPr lang="en-US" altLang="it-IT" sz="1200" dirty="0">
                <a:solidFill>
                  <a:srgbClr val="FFFF00"/>
                </a:solidFill>
              </a:rPr>
              <a:t> S, Marjanovic G, </a:t>
            </a:r>
            <a:r>
              <a:rPr lang="en-US" altLang="it-IT" sz="1200" dirty="0" err="1">
                <a:solidFill>
                  <a:srgbClr val="FFFF00"/>
                </a:solidFill>
              </a:rPr>
              <a:t>Kulemann</a:t>
            </a:r>
            <a:r>
              <a:rPr lang="en-US" altLang="it-IT" sz="1200" dirty="0">
                <a:solidFill>
                  <a:srgbClr val="FFFF00"/>
                </a:solidFill>
              </a:rPr>
              <a:t> B, </a:t>
            </a:r>
            <a:r>
              <a:rPr lang="en-US" altLang="it-IT" sz="1200" dirty="0" err="1">
                <a:solidFill>
                  <a:srgbClr val="FFFF00"/>
                </a:solidFill>
              </a:rPr>
              <a:t>Holzner</a:t>
            </a:r>
            <a:r>
              <a:rPr lang="en-US" altLang="it-IT" sz="1200" dirty="0">
                <a:solidFill>
                  <a:srgbClr val="FFFF00"/>
                </a:solidFill>
              </a:rPr>
              <a:t> P, </a:t>
            </a:r>
            <a:r>
              <a:rPr lang="en-US" altLang="it-IT" sz="1200" dirty="0" err="1">
                <a:solidFill>
                  <a:srgbClr val="FFFF00"/>
                </a:solidFill>
              </a:rPr>
              <a:t>Karcz-Socha</a:t>
            </a:r>
            <a:r>
              <a:rPr lang="en-US" altLang="it-IT" sz="1200" dirty="0">
                <a:solidFill>
                  <a:srgbClr val="FFFF00"/>
                </a:solidFill>
              </a:rPr>
              <a:t> I, </a:t>
            </a:r>
            <a:r>
              <a:rPr lang="en-US" altLang="it-IT" sz="1200" dirty="0" err="1">
                <a:solidFill>
                  <a:srgbClr val="FFFF00"/>
                </a:solidFill>
              </a:rPr>
              <a:t>Suesslin</a:t>
            </a:r>
            <a:r>
              <a:rPr lang="en-US" altLang="it-IT" sz="1200" dirty="0">
                <a:solidFill>
                  <a:srgbClr val="FFFF00"/>
                </a:solidFill>
              </a:rPr>
              <a:t> D, </a:t>
            </a:r>
            <a:r>
              <a:rPr lang="en-US" altLang="it-IT" sz="1200" dirty="0" err="1">
                <a:solidFill>
                  <a:srgbClr val="FFFF00"/>
                </a:solidFill>
              </a:rPr>
              <a:t>Hopt</a:t>
            </a:r>
            <a:r>
              <a:rPr lang="en-US" altLang="it-IT" sz="1200" dirty="0">
                <a:solidFill>
                  <a:srgbClr val="FFFF00"/>
                </a:solidFill>
              </a:rPr>
              <a:t> UT, Langer M, </a:t>
            </a:r>
            <a:r>
              <a:rPr lang="en-US" altLang="it-IT" sz="1200" dirty="0" err="1">
                <a:solidFill>
                  <a:srgbClr val="FFFF00"/>
                </a:solidFill>
              </a:rPr>
              <a:t>Karcz</a:t>
            </a:r>
            <a:r>
              <a:rPr lang="en-US" altLang="it-IT" sz="1200" dirty="0">
                <a:solidFill>
                  <a:srgbClr val="FFFF00"/>
                </a:solidFill>
              </a:rPr>
              <a:t> W – Three-dimensional stomach analysis with computed tomography after LSG: sleeve dilation and thoracic migration. 2011, Surg </a:t>
            </a:r>
            <a:r>
              <a:rPr lang="en-US" altLang="it-IT" sz="1200" dirty="0" err="1">
                <a:solidFill>
                  <a:srgbClr val="FFFF00"/>
                </a:solidFill>
              </a:rPr>
              <a:t>Endosc</a:t>
            </a:r>
            <a:r>
              <a:rPr lang="en-US" altLang="it-IT" sz="1200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15685"/>
            <a:ext cx="9036495" cy="114300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/>
              <a:t>CHIRURGIA BARIATRICA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752" y="1627038"/>
            <a:ext cx="9036496" cy="47189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b="1" dirty="0">
                <a:highlight>
                  <a:srgbClr val="FFFF00"/>
                </a:highlight>
              </a:rPr>
              <a:t>BENDAGGIO GASTRICO                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r="51895" b="5807"/>
          <a:stretch/>
        </p:blipFill>
        <p:spPr>
          <a:xfrm>
            <a:off x="363217" y="2170429"/>
            <a:ext cx="4104456" cy="4613191"/>
          </a:xfrm>
          <a:prstGeom prst="rect">
            <a:avLst/>
          </a:prstGeom>
          <a:ln w="57150" cmpd="sng">
            <a:solidFill>
              <a:schemeClr val="accent4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727EC8-EC72-873C-A09C-1F4309F8A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328" y="2188079"/>
            <a:ext cx="4288160" cy="463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-14108"/>
            <a:ext cx="8858280" cy="1127125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chemeClr val="bg1"/>
                </a:solidFill>
                <a:latin typeface="Corbel" panose="020B0503020204020204" pitchFamily="34" charset="0"/>
              </a:rPr>
              <a:t>Sleeve gastrectomy laparoscopica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786050" y="1556792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Corbel" panose="020B0503020204020204" pitchFamily="34" charset="0"/>
              </a:rPr>
              <a:t>Il volume del tubulo gastrico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071942"/>
            <a:ext cx="207170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4071942"/>
            <a:ext cx="465061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2428860" y="6357958"/>
            <a:ext cx="357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Vidal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P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et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al.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Residual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gastric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volume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estimated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with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a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new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radiological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volumetric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model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.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Obes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Surg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2014 Mar;24(3):359-363.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71942"/>
            <a:ext cx="1409077" cy="186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142844" y="6227058"/>
            <a:ext cx="22145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Toro JP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et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al. </a:t>
            </a:r>
            <a:r>
              <a:rPr lang="en-US" sz="700" dirty="0">
                <a:solidFill>
                  <a:schemeClr val="bg1"/>
                </a:solidFill>
                <a:latin typeface="Palatino Linotype" pitchFamily="18" charset="0"/>
              </a:rPr>
              <a:t>Observed Variability in Sleeve Gastrectomy Volume and Compliance Does Not Correlate to Postoperative Outcomes. </a:t>
            </a:r>
            <a:r>
              <a:rPr lang="fr-FR" sz="700" dirty="0" err="1">
                <a:solidFill>
                  <a:schemeClr val="bg1"/>
                </a:solidFill>
                <a:latin typeface="Palatino Linotype" pitchFamily="18" charset="0"/>
              </a:rPr>
              <a:t>Surg</a:t>
            </a:r>
            <a:r>
              <a:rPr lang="fr-FR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fr-FR" sz="700" dirty="0" err="1">
                <a:solidFill>
                  <a:schemeClr val="bg1"/>
                </a:solidFill>
                <a:latin typeface="Palatino Linotype" pitchFamily="18" charset="0"/>
              </a:rPr>
              <a:t>Laparosc</a:t>
            </a:r>
            <a:r>
              <a:rPr lang="fr-FR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fr-FR" sz="700" dirty="0" err="1">
                <a:solidFill>
                  <a:schemeClr val="bg1"/>
                </a:solidFill>
                <a:latin typeface="Palatino Linotype" pitchFamily="18" charset="0"/>
              </a:rPr>
              <a:t>Endosc</a:t>
            </a:r>
            <a:r>
              <a:rPr lang="fr-FR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fr-FR" sz="700" dirty="0" err="1">
                <a:solidFill>
                  <a:schemeClr val="bg1"/>
                </a:solidFill>
                <a:latin typeface="Palatino Linotype" pitchFamily="18" charset="0"/>
              </a:rPr>
              <a:t>Percutan</a:t>
            </a:r>
            <a:r>
              <a:rPr lang="fr-FR" sz="700" dirty="0">
                <a:solidFill>
                  <a:schemeClr val="bg1"/>
                </a:solidFill>
                <a:latin typeface="Palatino Linotype" pitchFamily="18" charset="0"/>
              </a:rPr>
              <a:t> Tech. 2015 </a:t>
            </a:r>
            <a:r>
              <a:rPr lang="fr-FR" sz="700" dirty="0" err="1">
                <a:solidFill>
                  <a:schemeClr val="bg1"/>
                </a:solidFill>
                <a:latin typeface="Palatino Linotype" pitchFamily="18" charset="0"/>
              </a:rPr>
              <a:t>Aug</a:t>
            </a:r>
            <a:r>
              <a:rPr lang="fr-FR" sz="700" dirty="0">
                <a:solidFill>
                  <a:schemeClr val="bg1"/>
                </a:solidFill>
                <a:latin typeface="Palatino Linotype" pitchFamily="18" charset="0"/>
              </a:rPr>
              <a:t>;25(4):324-30</a:t>
            </a:r>
            <a:endParaRPr lang="it-IT" sz="700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786578" y="6215082"/>
            <a:ext cx="2214610" cy="642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Pawanindra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L.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et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al.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Early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post-operative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weight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loss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after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laparoscopic sleeve gastrectomy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correlates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with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the volume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of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the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excised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stomach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and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not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with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that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of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the sleeve.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Surg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Endosc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 2015 </a:t>
            </a:r>
            <a:r>
              <a:rPr lang="it-IT" sz="700" dirty="0" err="1">
                <a:solidFill>
                  <a:schemeClr val="bg1"/>
                </a:solidFill>
                <a:latin typeface="Palatino Linotype" pitchFamily="18" charset="0"/>
              </a:rPr>
              <a:t>Oct</a:t>
            </a:r>
            <a:r>
              <a:rPr lang="it-IT" sz="700" dirty="0">
                <a:solidFill>
                  <a:schemeClr val="bg1"/>
                </a:solidFill>
                <a:latin typeface="Palatino Linotype" pitchFamily="18" charset="0"/>
              </a:rPr>
              <a:t>;29(10):2921-2927</a:t>
            </a:r>
            <a:endParaRPr lang="it-IT" sz="800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253836" y="6000767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Palatino Linotype" pitchFamily="18" charset="0"/>
              </a:rPr>
              <a:t>RX prime vie con mezzo di contrasto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786578" y="6000768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Palatino Linotype" pitchFamily="18" charset="0"/>
              </a:rPr>
              <a:t>TC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CAC93-6D54-3084-88B9-82E54F2D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Conclusioni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 e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</a:rPr>
              <a:t>sviluppi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71CE1-F0CF-DE1B-3B3D-D8E3B9CB9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93" y="2204864"/>
            <a:ext cx="7770813" cy="295813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Un team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multidisciplinare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,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nel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quale il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radiologo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risulta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fondamentale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, è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necessario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per </a:t>
            </a:r>
            <a:r>
              <a:rPr lang="en-US" altLang="it-IT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individuare</a:t>
            </a:r>
            <a:r>
              <a:rPr lang="en-US" altLang="it-IT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precocemente</a:t>
            </a:r>
            <a:r>
              <a:rPr lang="en-US" altLang="it-IT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le </a:t>
            </a:r>
            <a:r>
              <a:rPr lang="en-US" altLang="it-IT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complicanze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,  </a:t>
            </a:r>
            <a:r>
              <a:rPr lang="en-US" altLang="it-IT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controllare</a:t>
            </a:r>
            <a:r>
              <a:rPr lang="en-US" altLang="it-IT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i</a:t>
            </a:r>
            <a:r>
              <a:rPr lang="en-US" altLang="it-IT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risultati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dell</a:t>
            </a:r>
            <a:r>
              <a:rPr lang="en-US" alt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’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intervento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e </a:t>
            </a:r>
            <a:r>
              <a:rPr lang="en-US" altLang="it-IT" sz="32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pianificare</a:t>
            </a:r>
            <a:r>
              <a:rPr lang="en-US" altLang="it-IT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il follow-up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nei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pazienti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operati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di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chirurgia</a:t>
            </a:r>
            <a:r>
              <a:rPr lang="en-US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 </a:t>
            </a:r>
            <a:r>
              <a:rPr lang="en-US" altLang="it-IT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6F6D5D"/>
                  </a:outerShdw>
                </a:effectLst>
              </a:rPr>
              <a:t>bariatrica</a:t>
            </a:r>
            <a:endParaRPr lang="en-US" altLang="it-IT" sz="2800" dirty="0">
              <a:solidFill>
                <a:srgbClr val="FFFF00"/>
              </a:solidFill>
              <a:effectLst>
                <a:outerShdw blurRad="38100" dist="38100" dir="2700000" algn="tl">
                  <a:srgbClr val="6F6D5D"/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7325"/>
            <a:ext cx="9143999" cy="504825"/>
          </a:xfrm>
        </p:spPr>
        <p:txBody>
          <a:bodyPr/>
          <a:lstStyle/>
          <a:p>
            <a:pPr algn="ctr"/>
            <a:r>
              <a:rPr lang="it-IT" dirty="0"/>
              <a:t>BENDAGGIO GASTRICO </a:t>
            </a:r>
            <a:r>
              <a:rPr lang="it-IT" dirty="0">
                <a:solidFill>
                  <a:srgbClr val="FFFF00"/>
                </a:solidFill>
              </a:rPr>
              <a:t>ASPETTI RX ATTESI</a:t>
            </a:r>
            <a:br>
              <a:rPr lang="it-IT" dirty="0">
                <a:solidFill>
                  <a:srgbClr val="FFFF00"/>
                </a:solidFill>
              </a:rPr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3" y="2276872"/>
            <a:ext cx="8928992" cy="309634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Calibro dell’esofago &lt; 3 cm </a:t>
            </a:r>
          </a:p>
          <a:p>
            <a:r>
              <a:rPr lang="it-IT" dirty="0">
                <a:solidFill>
                  <a:srgbClr val="FFFF00"/>
                </a:solidFill>
              </a:rPr>
              <a:t>Angolo φ  4°- 58° </a:t>
            </a:r>
          </a:p>
          <a:p>
            <a:r>
              <a:rPr lang="it-IT" dirty="0">
                <a:solidFill>
                  <a:srgbClr val="FFFF00"/>
                </a:solidFill>
              </a:rPr>
              <a:t>Bendaggio gastrico 5 cm al di sotto dell’</a:t>
            </a:r>
            <a:r>
              <a:rPr lang="it-IT" dirty="0" err="1">
                <a:solidFill>
                  <a:srgbClr val="FFFF00"/>
                </a:solidFill>
              </a:rPr>
              <a:t>emidiaframma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sn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Diametro tasca gastrica &lt; 4 cm </a:t>
            </a:r>
          </a:p>
          <a:p>
            <a:r>
              <a:rPr lang="it-IT" dirty="0">
                <a:solidFill>
                  <a:srgbClr val="FFFF00"/>
                </a:solidFill>
              </a:rPr>
              <a:t>Diametro calibro lume bendaggio &lt; 4 mm </a:t>
            </a:r>
            <a:r>
              <a:rPr lang="it-IT" sz="1600" dirty="0">
                <a:solidFill>
                  <a:srgbClr val="FFFF00"/>
                </a:solidFill>
              </a:rPr>
              <a:t>(proiezione </a:t>
            </a:r>
            <a:r>
              <a:rPr lang="it-IT" sz="1600" dirty="0" err="1">
                <a:solidFill>
                  <a:srgbClr val="FFFF00"/>
                </a:solidFill>
              </a:rPr>
              <a:t>obl</a:t>
            </a:r>
            <a:r>
              <a:rPr lang="it-IT" sz="1600" dirty="0">
                <a:solidFill>
                  <a:srgbClr val="FFFF00"/>
                </a:solidFill>
              </a:rPr>
              <a:t> post dx) 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Svuotamento completo tasca gastrica </a:t>
            </a: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</a:rPr>
              <a:t>&lt;</a:t>
            </a:r>
            <a:r>
              <a:rPr lang="it-IT" dirty="0">
                <a:solidFill>
                  <a:srgbClr val="FFFF00"/>
                </a:solidFill>
              </a:rPr>
              <a:t>20  minuti  </a:t>
            </a:r>
          </a:p>
          <a:p>
            <a:pPr marL="0" indent="0">
              <a:buNone/>
            </a:pPr>
            <a:endParaRPr lang="it-IT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1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12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it-IT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55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FA43C7-F528-29C5-29A9-619D43892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71600"/>
            <a:ext cx="8784975" cy="4577680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reflusso gastroesofageo, 34%</a:t>
            </a:r>
            <a:endParaRPr lang="it-IT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20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malposizionamento</a:t>
            </a:r>
            <a:r>
              <a:rPr lang="it-IT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migrazione del bendaggio, dilatazione tasca gastrica, 24%</a:t>
            </a:r>
            <a:endParaRPr lang="it-IT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occlusione neostoma, ostruzione dello sbocco del bendaggio gastrico, 14% </a:t>
            </a:r>
            <a:endParaRPr lang="it-IT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dilatazione esofagea, 11% </a:t>
            </a:r>
            <a:endParaRPr lang="it-IT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disfagia ed esofagite,  9% </a:t>
            </a:r>
            <a:endParaRPr lang="it-IT" sz="2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lacerazione nella parete gastrica, 1%  </a:t>
            </a:r>
            <a:endParaRPr lang="it-IT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esofago di Barret, ulcera esofagea ed ernia iatale, 1%</a:t>
            </a:r>
            <a:endParaRPr lang="it-IT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sgonfiamento spontaneo del bendaggio, 1% </a:t>
            </a:r>
            <a:endParaRPr lang="it-IT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volvolo gastrico, &lt;1%</a:t>
            </a:r>
            <a:endParaRPr lang="it-IT" sz="1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ostruzione dello stoma gastrico provocata da cibo, &lt;1%</a:t>
            </a:r>
            <a:endParaRPr lang="it-IT" sz="1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t-IT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erosione intraluminale del bendaggio, &lt;1%</a:t>
            </a:r>
            <a:endParaRPr lang="it-IT" sz="1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it-IT" sz="1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complicanze del Port, &lt;1%</a:t>
            </a:r>
            <a:endParaRPr lang="it-IT" sz="16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1B257DB-F165-4CD8-9E21-75216AA29712}"/>
              </a:ext>
            </a:extLst>
          </p:cNvPr>
          <p:cNvSpPr txBox="1">
            <a:spLocks/>
          </p:cNvSpPr>
          <p:nvPr/>
        </p:nvSpPr>
        <p:spPr bwMode="auto">
          <a:xfrm>
            <a:off x="1" y="260648"/>
            <a:ext cx="9143999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ctr"/>
            <a:r>
              <a:rPr lang="it-IT" kern="0" dirty="0"/>
              <a:t>BENDAGGIO GASTRICO </a:t>
            </a:r>
            <a:r>
              <a:rPr lang="it-IT" kern="0" dirty="0">
                <a:solidFill>
                  <a:srgbClr val="FFFF00"/>
                </a:solidFill>
              </a:rPr>
              <a:t>CONTROLLO POST OPERATORIO</a:t>
            </a:r>
            <a:endParaRPr lang="it-IT" kern="0" dirty="0"/>
          </a:p>
        </p:txBody>
      </p:sp>
    </p:spTree>
    <p:extLst>
      <p:ext uri="{BB962C8B-B14F-4D97-AF65-F5344CB8AC3E}">
        <p14:creationId xmlns:p14="http://schemas.microsoft.com/office/powerpoint/2010/main" val="1475761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CASO 1</a:t>
            </a:r>
          </a:p>
        </p:txBody>
      </p:sp>
      <p:pic>
        <p:nvPicPr>
          <p:cNvPr id="4" name="Segnaposto contenuto 3" descr="ln00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 b="13530"/>
          <a:stretch/>
        </p:blipFill>
        <p:spPr>
          <a:xfrm>
            <a:off x="394134" y="1518619"/>
            <a:ext cx="5445318" cy="5121929"/>
          </a:xfrm>
        </p:spPr>
      </p:pic>
      <p:pic>
        <p:nvPicPr>
          <p:cNvPr id="5" name="Immagine 4" descr="ln000 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 b="8204"/>
          <a:stretch/>
        </p:blipFill>
        <p:spPr>
          <a:xfrm>
            <a:off x="1518526" y="1504836"/>
            <a:ext cx="4957009" cy="5126074"/>
          </a:xfrm>
          <a:prstGeom prst="rect">
            <a:avLst/>
          </a:prstGeom>
        </p:spPr>
      </p:pic>
      <p:pic>
        <p:nvPicPr>
          <p:cNvPr id="6" name="Immagine 5" descr="ln000 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5" b="8203"/>
          <a:stretch/>
        </p:blipFill>
        <p:spPr>
          <a:xfrm>
            <a:off x="3357651" y="1485281"/>
            <a:ext cx="5092000" cy="514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CASO 2</a:t>
            </a:r>
          </a:p>
        </p:txBody>
      </p:sp>
      <p:pic>
        <p:nvPicPr>
          <p:cNvPr id="4" name="Segnaposto contenuto 3" descr="ln00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2" b="15421"/>
          <a:stretch/>
        </p:blipFill>
        <p:spPr>
          <a:xfrm>
            <a:off x="372454" y="1325342"/>
            <a:ext cx="5785849" cy="5356642"/>
          </a:xfrm>
        </p:spPr>
      </p:pic>
      <p:pic>
        <p:nvPicPr>
          <p:cNvPr id="5" name="Immagine 4" descr="ln000 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b="8203"/>
          <a:stretch/>
        </p:blipFill>
        <p:spPr>
          <a:xfrm>
            <a:off x="2030524" y="1325342"/>
            <a:ext cx="5369947" cy="5356642"/>
          </a:xfrm>
          <a:prstGeom prst="rect">
            <a:avLst/>
          </a:prstGeom>
        </p:spPr>
      </p:pic>
      <p:pic>
        <p:nvPicPr>
          <p:cNvPr id="6" name="Immagine 5" descr="ln000 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8606"/>
          <a:stretch/>
        </p:blipFill>
        <p:spPr>
          <a:xfrm>
            <a:off x="2980155" y="1325342"/>
            <a:ext cx="5359056" cy="53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2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718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>
                <a:highlight>
                  <a:srgbClr val="FFFF00"/>
                </a:highlight>
              </a:rPr>
              <a:t>SLEEVE GASTRECTOMY            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68817" b="7156"/>
          <a:stretch/>
        </p:blipFill>
        <p:spPr>
          <a:xfrm>
            <a:off x="5148064" y="2508658"/>
            <a:ext cx="3667472" cy="4345907"/>
          </a:xfrm>
          <a:prstGeom prst="rect">
            <a:avLst/>
          </a:prstGeom>
          <a:ln w="57150" cmpd="sng">
            <a:solidFill>
              <a:schemeClr val="accent4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6FE933-065F-7953-7EF7-AA05D7F00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6" y="2539750"/>
            <a:ext cx="378444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C746BD6-EC40-42E6-8511-EF4A70F7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15685"/>
            <a:ext cx="9036495" cy="1143000"/>
          </a:xfrm>
          <a:ln>
            <a:noFill/>
          </a:ln>
        </p:spPr>
        <p:txBody>
          <a:bodyPr/>
          <a:lstStyle/>
          <a:p>
            <a:pPr algn="ctr"/>
            <a:r>
              <a:rPr lang="it-IT" sz="3600" dirty="0"/>
              <a:t>CHIRURGIA BARIATRICA</a:t>
            </a:r>
          </a:p>
        </p:txBody>
      </p:sp>
    </p:spTree>
    <p:extLst>
      <p:ext uri="{BB962C8B-B14F-4D97-AF65-F5344CB8AC3E}">
        <p14:creationId xmlns:p14="http://schemas.microsoft.com/office/powerpoint/2010/main" val="34497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ima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6778"/>
      </a:accent1>
      <a:accent2>
        <a:srgbClr val="333399"/>
      </a:accent2>
      <a:accent3>
        <a:srgbClr val="FFFFFF"/>
      </a:accent3>
      <a:accent4>
        <a:srgbClr val="DADADA"/>
      </a:accent4>
      <a:accent5>
        <a:srgbClr val="AAB8BE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ma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rgbClr val="822433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rgbClr val="822433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Pri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0</TotalTime>
  <Words>2036</Words>
  <Application>Microsoft Office PowerPoint</Application>
  <PresentationFormat>Presentazione su schermo (4:3)</PresentationFormat>
  <Paragraphs>231</Paragraphs>
  <Slides>41</Slides>
  <Notes>27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41</vt:i4>
      </vt:variant>
    </vt:vector>
  </HeadingPairs>
  <TitlesOfParts>
    <vt:vector size="52" baseType="lpstr">
      <vt:lpstr>MS PGothic</vt:lpstr>
      <vt:lpstr>Arial</vt:lpstr>
      <vt:lpstr>Arial Bold</vt:lpstr>
      <vt:lpstr>Calibri</vt:lpstr>
      <vt:lpstr>Corbel</vt:lpstr>
      <vt:lpstr>Palatino Linotype</vt:lpstr>
      <vt:lpstr>Symbol</vt:lpstr>
      <vt:lpstr>Times New Roman</vt:lpstr>
      <vt:lpstr>Wingdings</vt:lpstr>
      <vt:lpstr>la sapienza</vt:lpstr>
      <vt:lpstr>Prima</vt:lpstr>
      <vt:lpstr>DIAGNOSTICA RADIOLOGICA               IN PAZIENTI CANDIDATI                         AD INTERVENTO PRIMARIO </vt:lpstr>
      <vt:lpstr>DIAGNOSTICA RADIOLOGICA</vt:lpstr>
      <vt:lpstr>CHIRURGIA BARIATRICA</vt:lpstr>
      <vt:lpstr>CHIRURGIA BARIATRICA</vt:lpstr>
      <vt:lpstr>BENDAGGIO GASTRICO ASPETTI RX ATTESI </vt:lpstr>
      <vt:lpstr>Presentazione standard di PowerPoint</vt:lpstr>
      <vt:lpstr>CASO 1</vt:lpstr>
      <vt:lpstr>CASO 2</vt:lpstr>
      <vt:lpstr>CHIRURGIA BARIATRICA</vt:lpstr>
      <vt:lpstr>SLEEVE GASTRECTOMY ASPETTI RX ATTESI</vt:lpstr>
      <vt:lpstr>Presentazione standard di PowerPoint</vt:lpstr>
      <vt:lpstr>Presentazione standard di PowerPoint</vt:lpstr>
      <vt:lpstr>CASO 3</vt:lpstr>
      <vt:lpstr>CASO 4/5</vt:lpstr>
      <vt:lpstr>CASO 6</vt:lpstr>
      <vt:lpstr>CHIRURGIA BARIATRICA</vt:lpstr>
      <vt:lpstr>Presentazione standard di PowerPoint</vt:lpstr>
      <vt:lpstr>Presentazione standard di PowerPoint</vt:lpstr>
      <vt:lpstr>CASO 7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Ricostruzione volumi gastrici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volumetria gastrica</vt:lpstr>
      <vt:lpstr>Sleeve gastrectomy laparoscopica</vt:lpstr>
      <vt:lpstr>Conclusioni e sviluppi</vt:lpstr>
    </vt:vector>
  </TitlesOfParts>
  <Manager/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- -</dc:creator>
  <cp:keywords/>
  <dc:description/>
  <cp:lastModifiedBy>Roberto Grassi</cp:lastModifiedBy>
  <cp:revision>508</cp:revision>
  <cp:lastPrinted>2016-09-05T21:31:34Z</cp:lastPrinted>
  <dcterms:created xsi:type="dcterms:W3CDTF">2006-11-20T16:13:10Z</dcterms:created>
  <dcterms:modified xsi:type="dcterms:W3CDTF">2024-10-02T10:56:20Z</dcterms:modified>
  <cp:category/>
</cp:coreProperties>
</file>